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04" r:id="rId2"/>
    <p:sldId id="303" r:id="rId3"/>
    <p:sldId id="307" r:id="rId4"/>
    <p:sldId id="322" r:id="rId5"/>
    <p:sldId id="328" r:id="rId6"/>
    <p:sldId id="321" r:id="rId7"/>
    <p:sldId id="313" r:id="rId8"/>
    <p:sldId id="314" r:id="rId9"/>
    <p:sldId id="315" r:id="rId10"/>
    <p:sldId id="316" r:id="rId11"/>
    <p:sldId id="317" r:id="rId12"/>
    <p:sldId id="318" r:id="rId13"/>
    <p:sldId id="319" r:id="rId14"/>
    <p:sldId id="320" r:id="rId15"/>
    <p:sldId id="308" r:id="rId16"/>
    <p:sldId id="311" r:id="rId17"/>
    <p:sldId id="312" r:id="rId18"/>
    <p:sldId id="305" r:id="rId19"/>
    <p:sldId id="306" r:id="rId20"/>
    <p:sldId id="309" r:id="rId21"/>
    <p:sldId id="326" r:id="rId22"/>
    <p:sldId id="323" r:id="rId23"/>
    <p:sldId id="324" r:id="rId24"/>
    <p:sldId id="325" r:id="rId25"/>
    <p:sldId id="327" r:id="rId26"/>
    <p:sldId id="329"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694"/>
  </p:normalViewPr>
  <p:slideViewPr>
    <p:cSldViewPr snapToGrid="0">
      <p:cViewPr varScale="1">
        <p:scale>
          <a:sx n="107" d="100"/>
          <a:sy n="107" d="100"/>
        </p:scale>
        <p:origin x="20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Vendite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39-B143-8280-94FB011DA3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39-B143-8280-94FB011DA3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39-B143-8280-94FB011DA3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39-B143-8280-94FB011DA3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939-B143-8280-94FB011DA3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939-B143-8280-94FB011DA34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939-B143-8280-94FB011DA343}"/>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1-A939-B143-8280-94FB011DA343}"/>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3-A939-B143-8280-94FB011DA343}"/>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5-A939-B143-8280-94FB011DA343}"/>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7-A939-B143-8280-94FB011DA343}"/>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9-A939-B143-8280-94FB011DA34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Foglio1!$A$2:$A$8</c:f>
              <c:strCache>
                <c:ptCount val="7"/>
                <c:pt idx="0">
                  <c:v>Hitala Hernia</c:v>
                </c:pt>
                <c:pt idx="1">
                  <c:v>Esophagitis</c:v>
                </c:pt>
                <c:pt idx="2">
                  <c:v>Gastric ulcer</c:v>
                </c:pt>
                <c:pt idx="3">
                  <c:v>Barrett</c:v>
                </c:pt>
                <c:pt idx="4">
                  <c:v>Duodenal ulcer</c:v>
                </c:pt>
                <c:pt idx="5">
                  <c:v>Gastric cancer</c:v>
                </c:pt>
                <c:pt idx="6">
                  <c:v>Esophageal K</c:v>
                </c:pt>
              </c:strCache>
            </c:strRef>
          </c:cat>
          <c:val>
            <c:numRef>
              <c:f>Foglio1!$B$2:$B$8</c:f>
              <c:numCache>
                <c:formatCode>0.0</c:formatCode>
                <c:ptCount val="7"/>
                <c:pt idx="0">
                  <c:v>21.1</c:v>
                </c:pt>
                <c:pt idx="1">
                  <c:v>14.4</c:v>
                </c:pt>
                <c:pt idx="2">
                  <c:v>3.6</c:v>
                </c:pt>
                <c:pt idx="3">
                  <c:v>2.1</c:v>
                </c:pt>
                <c:pt idx="4">
                  <c:v>1.8</c:v>
                </c:pt>
                <c:pt idx="5">
                  <c:v>0.4</c:v>
                </c:pt>
                <c:pt idx="6">
                  <c:v>0.2</c:v>
                </c:pt>
              </c:numCache>
            </c:numRef>
          </c:val>
          <c:extLst>
            <c:ext xmlns:c16="http://schemas.microsoft.com/office/drawing/2014/chart" uri="{C3380CC4-5D6E-409C-BE32-E72D297353CC}">
              <c16:uniqueId val="{0000000E-A939-B143-8280-94FB011DA34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2738115232856466E-2"/>
          <c:y val="0.92298845818289654"/>
          <c:w val="0.96049437594240195"/>
          <c:h val="6.38731124284024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Vendite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5D-C54A-B23B-FA871FFA90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5D-C54A-B23B-FA871FFA90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5D-C54A-B23B-FA871FFA90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5D-C54A-B23B-FA871FFA905C}"/>
              </c:ext>
            </c:extLst>
          </c:dPt>
          <c:dLbls>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it-IT"/>
                </a:p>
              </c:txPr>
              <c:showLegendKey val="0"/>
              <c:showVal val="1"/>
              <c:showCatName val="0"/>
              <c:showSerName val="0"/>
              <c:showPercent val="0"/>
              <c:showBubbleSize val="0"/>
              <c:extLst>
                <c:ext xmlns:c16="http://schemas.microsoft.com/office/drawing/2014/chart" uri="{C3380CC4-5D6E-409C-BE32-E72D297353CC}">
                  <c16:uniqueId val="{00000007-095D-C54A-B23B-FA871FFA90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Helicobacter</c:v>
                </c:pt>
                <c:pt idx="1">
                  <c:v>Atrophic gastritis</c:v>
                </c:pt>
                <c:pt idx="2">
                  <c:v>Intetstinal metaplasia</c:v>
                </c:pt>
                <c:pt idx="3">
                  <c:v>GIST</c:v>
                </c:pt>
              </c:strCache>
            </c:strRef>
          </c:cat>
          <c:val>
            <c:numRef>
              <c:f>Foglio1!$B$2:$B$5</c:f>
              <c:numCache>
                <c:formatCode>General</c:formatCode>
                <c:ptCount val="4"/>
                <c:pt idx="0">
                  <c:v>36.200000000000003</c:v>
                </c:pt>
                <c:pt idx="1">
                  <c:v>3.1</c:v>
                </c:pt>
                <c:pt idx="2">
                  <c:v>2.4</c:v>
                </c:pt>
                <c:pt idx="3">
                  <c:v>0.4</c:v>
                </c:pt>
              </c:numCache>
            </c:numRef>
          </c:val>
          <c:extLst>
            <c:ext xmlns:c16="http://schemas.microsoft.com/office/drawing/2014/chart" uri="{C3380CC4-5D6E-409C-BE32-E72D297353CC}">
              <c16:uniqueId val="{00000008-095D-C54A-B23B-FA871FFA905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3623892716535424E-2"/>
          <c:y val="0.93788232419523099"/>
          <c:w val="0.92025221456692929"/>
          <c:h val="4.80551766698341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98B1B-A61D-3246-AE2B-3D40CEF7B294}" type="datetimeFigureOut">
              <a:rPr lang="en-US" smtClean="0"/>
              <a:t>9/26/24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EB51B-F205-A94D-B2EC-F5BA7B0DA055}" type="slidenum">
              <a:rPr lang="en-US" smtClean="0"/>
              <a:t>‹N›</a:t>
            </a:fld>
            <a:endParaRPr lang="en-US"/>
          </a:p>
        </p:txBody>
      </p:sp>
    </p:spTree>
    <p:extLst>
      <p:ext uri="{BB962C8B-B14F-4D97-AF65-F5344CB8AC3E}">
        <p14:creationId xmlns:p14="http://schemas.microsoft.com/office/powerpoint/2010/main" val="334837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5EEB51B-F205-A94D-B2EC-F5BA7B0DA055}" type="slidenum">
              <a:rPr lang="en-US" smtClean="0"/>
              <a:t>4</a:t>
            </a:fld>
            <a:endParaRPr lang="en-US"/>
          </a:p>
        </p:txBody>
      </p:sp>
    </p:spTree>
    <p:extLst>
      <p:ext uri="{BB962C8B-B14F-4D97-AF65-F5344CB8AC3E}">
        <p14:creationId xmlns:p14="http://schemas.microsoft.com/office/powerpoint/2010/main" val="278932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i="1" dirty="0" err="1">
                <a:effectLst/>
                <a:latin typeface="Helvetica" pitchFamily="2" charset="0"/>
              </a:rPr>
              <a:t>duodenal</a:t>
            </a:r>
            <a:r>
              <a:rPr lang="it-IT" i="1" dirty="0">
                <a:effectLst/>
                <a:latin typeface="Helvetica" pitchFamily="2" charset="0"/>
              </a:rPr>
              <a:t> switch and </a:t>
            </a:r>
            <a:r>
              <a:rPr lang="it-IT" i="1" dirty="0" err="1">
                <a:effectLst/>
                <a:latin typeface="Helvetica" pitchFamily="2" charset="0"/>
              </a:rPr>
              <a:t>biliopancreatic</a:t>
            </a:r>
            <a:r>
              <a:rPr lang="it-IT" i="1" dirty="0">
                <a:effectLst/>
                <a:latin typeface="Helvetica" pitchFamily="2" charset="0"/>
              </a:rPr>
              <a:t> </a:t>
            </a:r>
            <a:r>
              <a:rPr lang="it-IT" i="1" dirty="0" err="1">
                <a:effectLst/>
                <a:latin typeface="Helvetica" pitchFamily="2" charset="0"/>
              </a:rPr>
              <a:t>diversion</a:t>
            </a:r>
            <a:r>
              <a:rPr lang="it-IT" i="1" dirty="0">
                <a:effectLst/>
                <a:latin typeface="Helvetica" pitchFamily="2" charset="0"/>
              </a:rPr>
              <a:t> (DS/BPD</a:t>
            </a:r>
          </a:p>
          <a:p>
            <a:r>
              <a:rPr lang="it-IT" dirty="0">
                <a:effectLst/>
                <a:latin typeface="Helvetica" pitchFamily="2" charset="0"/>
              </a:rPr>
              <a:t>Roux-en-Y </a:t>
            </a:r>
            <a:r>
              <a:rPr lang="it-IT" dirty="0" err="1">
                <a:effectLst/>
                <a:latin typeface="Helvetica" pitchFamily="2" charset="0"/>
              </a:rPr>
              <a:t>gastrojejunal</a:t>
            </a:r>
            <a:r>
              <a:rPr lang="it-IT" dirty="0">
                <a:effectLst/>
                <a:latin typeface="Helvetica" pitchFamily="2" charset="0"/>
              </a:rPr>
              <a:t> bypass (RYGB)</a:t>
            </a:r>
          </a:p>
          <a:p>
            <a:endParaRPr lang="en-US" dirty="0"/>
          </a:p>
        </p:txBody>
      </p:sp>
      <p:sp>
        <p:nvSpPr>
          <p:cNvPr id="4" name="Segnaposto numero diapositiva 3"/>
          <p:cNvSpPr>
            <a:spLocks noGrp="1"/>
          </p:cNvSpPr>
          <p:nvPr>
            <p:ph type="sldNum" sz="quarter" idx="5"/>
          </p:nvPr>
        </p:nvSpPr>
        <p:spPr/>
        <p:txBody>
          <a:bodyPr/>
          <a:lstStyle/>
          <a:p>
            <a:fld id="{D5EEB51B-F205-A94D-B2EC-F5BA7B0DA055}" type="slidenum">
              <a:rPr lang="en-US" smtClean="0"/>
              <a:t>25</a:t>
            </a:fld>
            <a:endParaRPr lang="en-US"/>
          </a:p>
        </p:txBody>
      </p:sp>
    </p:spTree>
    <p:extLst>
      <p:ext uri="{BB962C8B-B14F-4D97-AF65-F5344CB8AC3E}">
        <p14:creationId xmlns:p14="http://schemas.microsoft.com/office/powerpoint/2010/main" val="103022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5EEB51B-F205-A94D-B2EC-F5BA7B0DA055}" type="slidenum">
              <a:rPr lang="en-US" smtClean="0"/>
              <a:t>5</a:t>
            </a:fld>
            <a:endParaRPr lang="en-US"/>
          </a:p>
        </p:txBody>
      </p:sp>
    </p:spTree>
    <p:extLst>
      <p:ext uri="{BB962C8B-B14F-4D97-AF65-F5344CB8AC3E}">
        <p14:creationId xmlns:p14="http://schemas.microsoft.com/office/powerpoint/2010/main" val="375477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5EEB51B-F205-A94D-B2EC-F5BA7B0DA055}" type="slidenum">
              <a:rPr lang="en-US" smtClean="0"/>
              <a:t>8</a:t>
            </a:fld>
            <a:endParaRPr lang="en-US"/>
          </a:p>
        </p:txBody>
      </p:sp>
    </p:spTree>
    <p:extLst>
      <p:ext uri="{BB962C8B-B14F-4D97-AF65-F5344CB8AC3E}">
        <p14:creationId xmlns:p14="http://schemas.microsoft.com/office/powerpoint/2010/main" val="250394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8B9D4-E170-3559-BD0A-A45260A297A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89835C-6A49-0D9F-1BD3-57ED627C21F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EA01E26-901F-6529-3C30-FBA217784FC8}"/>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C74A5C42-A72C-5F7E-D12C-C8B1D6C7ACF0}"/>
              </a:ext>
            </a:extLst>
          </p:cNvPr>
          <p:cNvSpPr>
            <a:spLocks noGrp="1"/>
          </p:cNvSpPr>
          <p:nvPr>
            <p:ph type="sldNum" sz="quarter" idx="5"/>
          </p:nvPr>
        </p:nvSpPr>
        <p:spPr/>
        <p:txBody>
          <a:bodyPr/>
          <a:lstStyle/>
          <a:p>
            <a:fld id="{D5EEB51B-F205-A94D-B2EC-F5BA7B0DA055}" type="slidenum">
              <a:rPr lang="en-US" smtClean="0"/>
              <a:t>9</a:t>
            </a:fld>
            <a:endParaRPr lang="en-US"/>
          </a:p>
        </p:txBody>
      </p:sp>
    </p:spTree>
    <p:extLst>
      <p:ext uri="{BB962C8B-B14F-4D97-AF65-F5344CB8AC3E}">
        <p14:creationId xmlns:p14="http://schemas.microsoft.com/office/powerpoint/2010/main" val="274794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5EEB51B-F205-A94D-B2EC-F5BA7B0DA055}" type="slidenum">
              <a:rPr lang="en-US" smtClean="0"/>
              <a:t>11</a:t>
            </a:fld>
            <a:endParaRPr lang="en-US"/>
          </a:p>
        </p:txBody>
      </p:sp>
    </p:spTree>
    <p:extLst>
      <p:ext uri="{BB962C8B-B14F-4D97-AF65-F5344CB8AC3E}">
        <p14:creationId xmlns:p14="http://schemas.microsoft.com/office/powerpoint/2010/main" val="308779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Group 1 had normal findings. Group 2 had abnormal findings that did not require a change in surgical management. Group</a:t>
            </a:r>
          </a:p>
          <a:p>
            <a:r>
              <a:rPr lang="en-US" dirty="0"/>
              <a:t>3 had abnormal findings that required a change in the surgical plan or caused a delay in surgical treatment. Group 4 had contraindications</a:t>
            </a:r>
          </a:p>
          <a:p>
            <a:r>
              <a:rPr lang="en-US" dirty="0"/>
              <a:t>to surgery</a:t>
            </a:r>
          </a:p>
          <a:p>
            <a:r>
              <a:rPr lang="en-US" dirty="0"/>
              <a:t>A total of 461 patient records (63.8% female) were reviewed. The mean age was 35.1 ± 11.2 years and the mean</a:t>
            </a:r>
          </a:p>
          <a:p>
            <a:r>
              <a:rPr lang="en-US" dirty="0"/>
              <a:t>BMI was 47.7 ± 8.7 kg/m2. The prevalence of endoscopic findings in Groups 1, 2, 3, and 4 were 42.5%, 35.6%, 21.9%, and</a:t>
            </a:r>
          </a:p>
          <a:p>
            <a:r>
              <a:rPr lang="en-US" dirty="0"/>
              <a:t>0%, respectively. The most common abnormal findings were non-erosive gastritis (31.2%) followed by Helicobacter pylori</a:t>
            </a:r>
          </a:p>
          <a:p>
            <a:r>
              <a:rPr lang="en-US" dirty="0"/>
              <a:t>infection (18.7%) and hiatal hernia (10.2%). Male sex and NSAID use were significantly associated with detection of lesions</a:t>
            </a:r>
          </a:p>
          <a:p>
            <a:r>
              <a:rPr lang="en-US" dirty="0"/>
              <a:t>in Group 3 either on univariate or multivariate analysis, while type 2 diabetes mellitus (T2DM) was a significant protective</a:t>
            </a:r>
          </a:p>
          <a:p>
            <a:r>
              <a:rPr lang="en-US" dirty="0"/>
              <a:t>factor on multivariate analysis. On subgroup analysis in patients ≥ 40 years old, multivariate analysis revealed age, BMI,</a:t>
            </a:r>
          </a:p>
          <a:p>
            <a:r>
              <a:rPr lang="en-US" dirty="0"/>
              <a:t>and NSAID use were significantly associated with the detection of lesions in Group 3, while T2DM was still a significant</a:t>
            </a:r>
          </a:p>
          <a:p>
            <a:r>
              <a:rPr lang="en-US" dirty="0"/>
              <a:t>protective factor.</a:t>
            </a:r>
          </a:p>
        </p:txBody>
      </p:sp>
      <p:sp>
        <p:nvSpPr>
          <p:cNvPr id="4" name="Segnaposto numero diapositiva 3"/>
          <p:cNvSpPr>
            <a:spLocks noGrp="1"/>
          </p:cNvSpPr>
          <p:nvPr>
            <p:ph type="sldNum" sz="quarter" idx="5"/>
          </p:nvPr>
        </p:nvSpPr>
        <p:spPr/>
        <p:txBody>
          <a:bodyPr/>
          <a:lstStyle/>
          <a:p>
            <a:fld id="{D5EEB51B-F205-A94D-B2EC-F5BA7B0DA055}" type="slidenum">
              <a:rPr lang="en-US" smtClean="0"/>
              <a:t>15</a:t>
            </a:fld>
            <a:endParaRPr lang="en-US"/>
          </a:p>
        </p:txBody>
      </p:sp>
    </p:spTree>
    <p:extLst>
      <p:ext uri="{BB962C8B-B14F-4D97-AF65-F5344CB8AC3E}">
        <p14:creationId xmlns:p14="http://schemas.microsoft.com/office/powerpoint/2010/main" val="229391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We performed a retrospective chart review of 885 patients who underwent primary bariatric</a:t>
            </a:r>
          </a:p>
          <a:p>
            <a:r>
              <a:rPr lang="en-US" dirty="0"/>
              <a:t>surgery at a university hospital-based bariatric surgery program between March 2011 and February 2022. Clinical history,</a:t>
            </a:r>
          </a:p>
          <a:p>
            <a:r>
              <a:rPr lang="en-US" dirty="0"/>
              <a:t>demographics, and preoperative EGD reports were reviewed for abnormal findings.</a:t>
            </a:r>
          </a:p>
          <a:p>
            <a:r>
              <a:rPr lang="en-US" dirty="0"/>
              <a:t>Results Of the 885 patients evaluated in this study, one or more abnormal EGD findings were observed in 83.2% of patients.</a:t>
            </a:r>
          </a:p>
          <a:p>
            <a:r>
              <a:rPr lang="en-US" dirty="0"/>
              <a:t>More than half of our patients (54.7%) presented with history of heartburn, reflux, or GERD. EGD findings demonstrated</a:t>
            </a:r>
          </a:p>
          <a:p>
            <a:r>
              <a:rPr lang="en-US" dirty="0"/>
              <a:t>a hernia in 43.1% of patients [(Type I: 40.6%; Type II: 0.5%; Type III: 2.1%)]. 68.0% of patients were biopsied. Among</a:t>
            </a:r>
          </a:p>
          <a:p>
            <a:r>
              <a:rPr lang="en-US" dirty="0"/>
              <a:t>patients who were biopsied, other findings included gastritis (32.4%), esophagitis (8.0%), eosinophilic esophagitis (4.7%),</a:t>
            </a:r>
          </a:p>
          <a:p>
            <a:r>
              <a:rPr lang="en-US" dirty="0"/>
              <a:t>or duodenitis (2.7%). We found ulcers in 6.7% of patients. Pathology was consistent with H. pylori in 9.8% of biopsies taken</a:t>
            </a:r>
          </a:p>
          <a:p>
            <a:r>
              <a:rPr lang="en-US" dirty="0"/>
              <a:t>and consistent with BE in 2.7%. Following routine p-EGD, 11.2% of patients were placed on PPI and 8.3% were recommended</a:t>
            </a:r>
          </a:p>
          <a:p>
            <a:r>
              <a:rPr lang="en-US" dirty="0"/>
              <a:t>to stop NSAIDs.</a:t>
            </a:r>
          </a:p>
        </p:txBody>
      </p:sp>
      <p:sp>
        <p:nvSpPr>
          <p:cNvPr id="4" name="Segnaposto numero diapositiva 3"/>
          <p:cNvSpPr>
            <a:spLocks noGrp="1"/>
          </p:cNvSpPr>
          <p:nvPr>
            <p:ph type="sldNum" sz="quarter" idx="5"/>
          </p:nvPr>
        </p:nvSpPr>
        <p:spPr/>
        <p:txBody>
          <a:bodyPr/>
          <a:lstStyle/>
          <a:p>
            <a:fld id="{D5EEB51B-F205-A94D-B2EC-F5BA7B0DA055}" type="slidenum">
              <a:rPr lang="en-US" smtClean="0"/>
              <a:t>16</a:t>
            </a:fld>
            <a:endParaRPr lang="en-US"/>
          </a:p>
        </p:txBody>
      </p:sp>
    </p:spTree>
    <p:extLst>
      <p:ext uri="{BB962C8B-B14F-4D97-AF65-F5344CB8AC3E}">
        <p14:creationId xmlns:p14="http://schemas.microsoft.com/office/powerpoint/2010/main" val="338358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Nineteen studies with 2046 patients (79% females) were included with follow up ranged from 2 to 11.4 years. The pooled rate of de novo</a:t>
            </a:r>
          </a:p>
          <a:p>
            <a:r>
              <a:rPr lang="en-US" dirty="0"/>
              <a:t>BE post SG was 5.6% (CI 3.5-8.8). Significantly higher pooled rates of EE [Risk Ratio (RR)3.37], HH [RR 2.09], GER/GERD symptoms [RR 3.32] and PPI use [RR 3.65], were found</a:t>
            </a:r>
          </a:p>
          <a:p>
            <a:r>
              <a:rPr lang="en-US" dirty="0"/>
              <a:t>among patients post SG. GER/GERD symptoms post SG positively influenced the pooled BE rates, while age, sex, BMI, post SG EE and HH did not.</a:t>
            </a:r>
          </a:p>
        </p:txBody>
      </p:sp>
      <p:sp>
        <p:nvSpPr>
          <p:cNvPr id="4" name="Segnaposto numero diapositiva 3"/>
          <p:cNvSpPr>
            <a:spLocks noGrp="1"/>
          </p:cNvSpPr>
          <p:nvPr>
            <p:ph type="sldNum" sz="quarter" idx="5"/>
          </p:nvPr>
        </p:nvSpPr>
        <p:spPr/>
        <p:txBody>
          <a:bodyPr/>
          <a:lstStyle/>
          <a:p>
            <a:fld id="{D5EEB51B-F205-A94D-B2EC-F5BA7B0DA055}" type="slidenum">
              <a:rPr lang="en-US" smtClean="0"/>
              <a:t>18</a:t>
            </a:fld>
            <a:endParaRPr lang="en-US"/>
          </a:p>
        </p:txBody>
      </p:sp>
    </p:spTree>
    <p:extLst>
      <p:ext uri="{BB962C8B-B14F-4D97-AF65-F5344CB8AC3E}">
        <p14:creationId xmlns:p14="http://schemas.microsoft.com/office/powerpoint/2010/main" val="428089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br>
              <a:rPr lang="it-IT" dirty="0">
                <a:effectLst/>
                <a:latin typeface="Helvetica" pitchFamily="2" charset="0"/>
              </a:rPr>
            </a:br>
            <a:endParaRPr lang="it-IT" dirty="0">
              <a:effectLst/>
              <a:latin typeface="Helvetica" pitchFamily="2" charset="0"/>
            </a:endParaRPr>
          </a:p>
          <a:p>
            <a:r>
              <a:rPr lang="it-IT" dirty="0">
                <a:effectLst/>
                <a:latin typeface="Helvetica" pitchFamily="2" charset="0"/>
              </a:rPr>
              <a:t> The negative </a:t>
            </a:r>
            <a:r>
              <a:rPr lang="it-IT" dirty="0" err="1">
                <a:effectLst/>
                <a:latin typeface="Helvetica" pitchFamily="2" charset="0"/>
              </a:rPr>
              <a:t>predictive</a:t>
            </a:r>
            <a:r>
              <a:rPr lang="it-IT" dirty="0">
                <a:effectLst/>
                <a:latin typeface="Helvetica" pitchFamily="2" charset="0"/>
              </a:rPr>
              <a:t> </a:t>
            </a:r>
            <a:r>
              <a:rPr lang="it-IT" dirty="0" err="1">
                <a:effectLst/>
                <a:latin typeface="Helvetica" pitchFamily="2" charset="0"/>
              </a:rPr>
              <a:t>value</a:t>
            </a:r>
            <a:r>
              <a:rPr lang="it-IT" dirty="0">
                <a:effectLst/>
                <a:latin typeface="Helvetica" pitchFamily="2" charset="0"/>
              </a:rPr>
              <a:t> of </a:t>
            </a:r>
            <a:r>
              <a:rPr lang="it-IT" dirty="0" err="1">
                <a:effectLst/>
                <a:latin typeface="Helvetica" pitchFamily="2" charset="0"/>
              </a:rPr>
              <a:t>preoperative</a:t>
            </a:r>
            <a:r>
              <a:rPr lang="it-IT" dirty="0">
                <a:effectLst/>
                <a:latin typeface="Helvetica" pitchFamily="2" charset="0"/>
              </a:rPr>
              <a:t> </a:t>
            </a:r>
            <a:r>
              <a:rPr lang="it-IT" dirty="0" err="1">
                <a:effectLst/>
                <a:latin typeface="Helvetica" pitchFamily="2" charset="0"/>
              </a:rPr>
              <a:t>esophagogastroduodenoscopy</a:t>
            </a:r>
            <a:r>
              <a:rPr lang="it-IT" dirty="0">
                <a:effectLst/>
                <a:latin typeface="Helvetica" pitchFamily="2" charset="0"/>
              </a:rPr>
              <a:t> for </a:t>
            </a:r>
            <a:r>
              <a:rPr lang="it-IT" dirty="0" err="1">
                <a:effectLst/>
                <a:latin typeface="Helvetica" pitchFamily="2" charset="0"/>
              </a:rPr>
              <a:t>detecting</a:t>
            </a:r>
            <a:r>
              <a:rPr lang="it-IT" dirty="0">
                <a:effectLst/>
                <a:latin typeface="Helvetica" pitchFamily="2" charset="0"/>
              </a:rPr>
              <a:t> </a:t>
            </a:r>
            <a:r>
              <a:rPr lang="it-IT" i="1" dirty="0">
                <a:effectLst/>
                <a:latin typeface="Helvetica" pitchFamily="2" charset="0"/>
              </a:rPr>
              <a:t>H. pylori </a:t>
            </a:r>
            <a:r>
              <a:rPr lang="it-IT" dirty="0" err="1">
                <a:effectLst/>
                <a:latin typeface="Helvetica" pitchFamily="2" charset="0"/>
              </a:rPr>
              <a:t>infection</a:t>
            </a:r>
            <a:r>
              <a:rPr lang="it-IT" dirty="0">
                <a:effectLst/>
                <a:latin typeface="Helvetica" pitchFamily="2" charset="0"/>
              </a:rPr>
              <a:t>, </a:t>
            </a:r>
            <a:r>
              <a:rPr lang="it-IT" dirty="0" err="1">
                <a:effectLst/>
                <a:latin typeface="Helvetica" pitchFamily="2" charset="0"/>
              </a:rPr>
              <a:t>gastritis</a:t>
            </a:r>
            <a:r>
              <a:rPr lang="it-IT" dirty="0">
                <a:effectLst/>
                <a:latin typeface="Helvetica" pitchFamily="2" charset="0"/>
              </a:rPr>
              <a:t>, metaplasia and </a:t>
            </a:r>
            <a:r>
              <a:rPr lang="it-IT" dirty="0" err="1">
                <a:effectLst/>
                <a:latin typeface="Helvetica" pitchFamily="2" charset="0"/>
              </a:rPr>
              <a:t>atrophy</a:t>
            </a:r>
            <a:r>
              <a:rPr lang="it-IT" dirty="0">
                <a:effectLst/>
                <a:latin typeface="Helvetica" pitchFamily="2" charset="0"/>
              </a:rPr>
              <a:t> </a:t>
            </a:r>
            <a:r>
              <a:rPr lang="it-IT" dirty="0" err="1">
                <a:effectLst/>
                <a:latin typeface="Helvetica" pitchFamily="2" charset="0"/>
              </a:rPr>
              <a:t>were</a:t>
            </a:r>
            <a:r>
              <a:rPr lang="it-IT" dirty="0">
                <a:effectLst/>
                <a:latin typeface="Helvetica" pitchFamily="2" charset="0"/>
              </a:rPr>
              <a:t> 95 %, 79 %, 93 %, and 98 %, </a:t>
            </a:r>
            <a:r>
              <a:rPr lang="it-IT" dirty="0" err="1">
                <a:effectLst/>
                <a:latin typeface="Helvetica" pitchFamily="2" charset="0"/>
              </a:rPr>
              <a:t>respectively</a:t>
            </a:r>
            <a:r>
              <a:rPr lang="it-IT" dirty="0">
                <a:effectLst/>
                <a:latin typeface="Helvetica" pitchFamily="2" charset="0"/>
              </a:rPr>
              <a:t>. In an overall </a:t>
            </a:r>
            <a:r>
              <a:rPr lang="it-IT" dirty="0" err="1">
                <a:effectLst/>
                <a:latin typeface="Helvetica" pitchFamily="2" charset="0"/>
              </a:rPr>
              <a:t>view</a:t>
            </a:r>
            <a:r>
              <a:rPr lang="it-IT" dirty="0">
                <a:effectLst/>
                <a:latin typeface="Helvetica" pitchFamily="2" charset="0"/>
              </a:rPr>
              <a:t>, for </a:t>
            </a:r>
            <a:r>
              <a:rPr lang="it-IT" dirty="0" err="1">
                <a:effectLst/>
                <a:latin typeface="Helvetica" pitchFamily="2" charset="0"/>
              </a:rPr>
              <a:t>all</a:t>
            </a:r>
            <a:r>
              <a:rPr lang="it-IT" dirty="0">
                <a:effectLst/>
                <a:latin typeface="Helvetica" pitchFamily="2" charset="0"/>
              </a:rPr>
              <a:t> </a:t>
            </a:r>
            <a:r>
              <a:rPr lang="it-IT" dirty="0" err="1">
                <a:effectLst/>
                <a:latin typeface="Helvetica" pitchFamily="2" charset="0"/>
              </a:rPr>
              <a:t>pathologies</a:t>
            </a:r>
            <a:r>
              <a:rPr lang="it-IT" dirty="0">
                <a:effectLst/>
                <a:latin typeface="Helvetica" pitchFamily="2" charset="0"/>
              </a:rPr>
              <a:t>, the negative </a:t>
            </a:r>
            <a:r>
              <a:rPr lang="it-IT" dirty="0" err="1">
                <a:effectLst/>
                <a:latin typeface="Helvetica" pitchFamily="2" charset="0"/>
              </a:rPr>
              <a:t>predictive</a:t>
            </a:r>
            <a:r>
              <a:rPr lang="it-IT" dirty="0">
                <a:effectLst/>
                <a:latin typeface="Helvetica" pitchFamily="2" charset="0"/>
              </a:rPr>
              <a:t> </a:t>
            </a:r>
            <a:r>
              <a:rPr lang="it-IT" dirty="0" err="1">
                <a:effectLst/>
                <a:latin typeface="Helvetica" pitchFamily="2" charset="0"/>
              </a:rPr>
              <a:t>value</a:t>
            </a:r>
            <a:r>
              <a:rPr lang="it-IT" dirty="0">
                <a:effectLst/>
                <a:latin typeface="Helvetica" pitchFamily="2" charset="0"/>
              </a:rPr>
              <a:t> </a:t>
            </a:r>
            <a:r>
              <a:rPr lang="it-IT" dirty="0" err="1">
                <a:effectLst/>
                <a:latin typeface="Helvetica" pitchFamily="2" charset="0"/>
              </a:rPr>
              <a:t>was</a:t>
            </a:r>
            <a:r>
              <a:rPr lang="it-IT" dirty="0">
                <a:effectLst/>
                <a:latin typeface="Helvetica" pitchFamily="2" charset="0"/>
              </a:rPr>
              <a:t> 53.4 %. Moderate </a:t>
            </a:r>
            <a:r>
              <a:rPr lang="it-IT" dirty="0" err="1">
                <a:effectLst/>
                <a:latin typeface="Helvetica" pitchFamily="2" charset="0"/>
              </a:rPr>
              <a:t>gastritis</a:t>
            </a:r>
            <a:r>
              <a:rPr lang="it-IT" dirty="0">
                <a:effectLst/>
                <a:latin typeface="Helvetica" pitchFamily="2" charset="0"/>
              </a:rPr>
              <a:t> and </a:t>
            </a:r>
            <a:r>
              <a:rPr lang="it-IT" dirty="0" err="1">
                <a:effectLst/>
                <a:latin typeface="Helvetica" pitchFamily="2" charset="0"/>
              </a:rPr>
              <a:t>focal</a:t>
            </a:r>
            <a:r>
              <a:rPr lang="it-IT" dirty="0">
                <a:effectLst/>
                <a:latin typeface="Helvetica" pitchFamily="2" charset="0"/>
              </a:rPr>
              <a:t> metaplasia </a:t>
            </a:r>
            <a:r>
              <a:rPr lang="it-IT" dirty="0" err="1">
                <a:effectLst/>
                <a:latin typeface="Helvetica" pitchFamily="2" charset="0"/>
              </a:rPr>
              <a:t>were</a:t>
            </a:r>
            <a:r>
              <a:rPr lang="it-IT" dirty="0">
                <a:effectLst/>
                <a:latin typeface="Helvetica" pitchFamily="2" charset="0"/>
              </a:rPr>
              <a:t> </a:t>
            </a:r>
            <a:r>
              <a:rPr lang="it-IT" dirty="0" err="1">
                <a:effectLst/>
                <a:latin typeface="Helvetica" pitchFamily="2" charset="0"/>
              </a:rPr>
              <a:t>significantly</a:t>
            </a:r>
            <a:r>
              <a:rPr lang="it-IT" dirty="0">
                <a:effectLst/>
                <a:latin typeface="Helvetica" pitchFamily="2" charset="0"/>
              </a:rPr>
              <a:t> </a:t>
            </a:r>
            <a:r>
              <a:rPr lang="it-IT" dirty="0" err="1">
                <a:effectLst/>
                <a:latin typeface="Helvetica" pitchFamily="2" charset="0"/>
              </a:rPr>
              <a:t>underdiagnosed</a:t>
            </a:r>
            <a:r>
              <a:rPr lang="it-IT" dirty="0">
                <a:effectLst/>
                <a:latin typeface="Helvetica" pitchFamily="2" charset="0"/>
              </a:rPr>
              <a:t> </a:t>
            </a:r>
            <a:r>
              <a:rPr lang="it-IT" dirty="0" err="1">
                <a:effectLst/>
                <a:latin typeface="Helvetica" pitchFamily="2" charset="0"/>
              </a:rPr>
              <a:t>preoperatively</a:t>
            </a:r>
            <a:r>
              <a:rPr lang="it-IT" dirty="0">
                <a:effectLst/>
                <a:latin typeface="Helvetica" pitchFamily="2" charset="0"/>
              </a:rPr>
              <a:t> (</a:t>
            </a:r>
            <a:r>
              <a:rPr lang="it-IT" i="1" dirty="0" err="1">
                <a:effectLst/>
                <a:latin typeface="Helvetica" pitchFamily="2" charset="0"/>
              </a:rPr>
              <a:t>p</a:t>
            </a:r>
            <a:r>
              <a:rPr lang="it-IT" i="1" dirty="0">
                <a:effectLst/>
                <a:latin typeface="Helvetica" pitchFamily="2" charset="0"/>
              </a:rPr>
              <a:t> &lt; </a:t>
            </a:r>
            <a:r>
              <a:rPr lang="it-IT" dirty="0">
                <a:effectLst/>
                <a:latin typeface="Helvetica" pitchFamily="2" charset="0"/>
              </a:rPr>
              <a:t>0.001). </a:t>
            </a:r>
            <a:r>
              <a:rPr lang="it-IT" i="1" dirty="0">
                <a:effectLst/>
                <a:latin typeface="Helvetica" pitchFamily="2" charset="0"/>
              </a:rPr>
              <a:t>H. pylori </a:t>
            </a:r>
            <a:r>
              <a:rPr lang="it-IT" dirty="0" err="1">
                <a:effectLst/>
                <a:latin typeface="Helvetica" pitchFamily="2" charset="0"/>
              </a:rPr>
              <a:t>infection</a:t>
            </a:r>
            <a:r>
              <a:rPr lang="it-IT" dirty="0">
                <a:effectLst/>
                <a:latin typeface="Helvetica" pitchFamily="2" charset="0"/>
              </a:rPr>
              <a:t> and </a:t>
            </a:r>
            <a:r>
              <a:rPr lang="it-IT" dirty="0" err="1">
                <a:effectLst/>
                <a:latin typeface="Helvetica" pitchFamily="2" charset="0"/>
              </a:rPr>
              <a:t>focal</a:t>
            </a:r>
            <a:r>
              <a:rPr lang="it-IT" dirty="0">
                <a:effectLst/>
                <a:latin typeface="Helvetica" pitchFamily="2" charset="0"/>
              </a:rPr>
              <a:t> metaplasia </a:t>
            </a:r>
            <a:r>
              <a:rPr lang="it-IT" dirty="0" err="1">
                <a:effectLst/>
                <a:latin typeface="Helvetica" pitchFamily="2" charset="0"/>
              </a:rPr>
              <a:t>were</a:t>
            </a:r>
            <a:r>
              <a:rPr lang="it-IT" dirty="0">
                <a:effectLst/>
                <a:latin typeface="Helvetica" pitchFamily="2" charset="0"/>
              </a:rPr>
              <a:t> </a:t>
            </a:r>
            <a:r>
              <a:rPr lang="it-IT" dirty="0" err="1">
                <a:effectLst/>
                <a:latin typeface="Helvetica" pitchFamily="2" charset="0"/>
              </a:rPr>
              <a:t>significantly</a:t>
            </a:r>
            <a:r>
              <a:rPr lang="it-IT" dirty="0">
                <a:effectLst/>
                <a:latin typeface="Helvetica" pitchFamily="2" charset="0"/>
              </a:rPr>
              <a:t> more </a:t>
            </a:r>
            <a:r>
              <a:rPr lang="it-IT" dirty="0" err="1">
                <a:effectLst/>
                <a:latin typeface="Helvetica" pitchFamily="2" charset="0"/>
              </a:rPr>
              <a:t>prevalent</a:t>
            </a:r>
            <a:r>
              <a:rPr lang="it-IT" dirty="0">
                <a:effectLst/>
                <a:latin typeface="Helvetica" pitchFamily="2" charset="0"/>
              </a:rPr>
              <a:t> in </a:t>
            </a:r>
            <a:r>
              <a:rPr lang="it-IT" dirty="0" err="1">
                <a:effectLst/>
                <a:latin typeface="Helvetica" pitchFamily="2" charset="0"/>
              </a:rPr>
              <a:t>females</a:t>
            </a:r>
            <a:r>
              <a:rPr lang="it-IT" dirty="0">
                <a:effectLst/>
                <a:latin typeface="Helvetica" pitchFamily="2" charset="0"/>
              </a:rPr>
              <a:t> after surgery (</a:t>
            </a:r>
            <a:r>
              <a:rPr lang="it-IT" i="1" dirty="0" err="1">
                <a:effectLst/>
                <a:latin typeface="Helvetica" pitchFamily="2" charset="0"/>
              </a:rPr>
              <a:t>p</a:t>
            </a:r>
            <a:r>
              <a:rPr lang="it-IT" i="1" dirty="0">
                <a:effectLst/>
                <a:latin typeface="Helvetica" pitchFamily="2" charset="0"/>
              </a:rPr>
              <a:t> &lt; </a:t>
            </a:r>
            <a:r>
              <a:rPr lang="it-IT" dirty="0">
                <a:effectLst/>
                <a:latin typeface="Helvetica" pitchFamily="2" charset="0"/>
              </a:rPr>
              <a:t>0.001). </a:t>
            </a:r>
            <a:r>
              <a:rPr lang="it-IT" i="1" dirty="0">
                <a:effectLst/>
                <a:latin typeface="Helvetica" pitchFamily="2" charset="0"/>
              </a:rPr>
              <a:t>H. pylori </a:t>
            </a:r>
            <a:r>
              <a:rPr lang="it-IT" dirty="0" err="1">
                <a:effectLst/>
                <a:latin typeface="Helvetica" pitchFamily="2" charset="0"/>
              </a:rPr>
              <a:t>infection</a:t>
            </a:r>
            <a:r>
              <a:rPr lang="it-IT" dirty="0">
                <a:effectLst/>
                <a:latin typeface="Helvetica" pitchFamily="2" charset="0"/>
              </a:rPr>
              <a:t> and </a:t>
            </a:r>
            <a:r>
              <a:rPr lang="it-IT" dirty="0" err="1">
                <a:effectLst/>
                <a:latin typeface="Helvetica" pitchFamily="2" charset="0"/>
              </a:rPr>
              <a:t>gastritis</a:t>
            </a:r>
            <a:r>
              <a:rPr lang="it-IT" dirty="0">
                <a:effectLst/>
                <a:latin typeface="Helvetica" pitchFamily="2" charset="0"/>
              </a:rPr>
              <a:t> </a:t>
            </a:r>
            <a:r>
              <a:rPr lang="it-IT" dirty="0" err="1">
                <a:effectLst/>
                <a:latin typeface="Helvetica" pitchFamily="2" charset="0"/>
              </a:rPr>
              <a:t>were</a:t>
            </a:r>
            <a:r>
              <a:rPr lang="it-IT" dirty="0">
                <a:effectLst/>
                <a:latin typeface="Helvetica" pitchFamily="2" charset="0"/>
              </a:rPr>
              <a:t> </a:t>
            </a:r>
            <a:r>
              <a:rPr lang="it-IT" dirty="0" err="1">
                <a:effectLst/>
                <a:latin typeface="Helvetica" pitchFamily="2" charset="0"/>
              </a:rPr>
              <a:t>positively</a:t>
            </a:r>
            <a:r>
              <a:rPr lang="it-IT" dirty="0">
                <a:effectLst/>
                <a:latin typeface="Helvetica" pitchFamily="2" charset="0"/>
              </a:rPr>
              <a:t> </a:t>
            </a:r>
            <a:r>
              <a:rPr lang="it-IT" dirty="0" err="1">
                <a:effectLst/>
                <a:latin typeface="Helvetica" pitchFamily="2" charset="0"/>
              </a:rPr>
              <a:t>correlated</a:t>
            </a:r>
            <a:r>
              <a:rPr lang="it-IT" dirty="0">
                <a:effectLst/>
                <a:latin typeface="Helvetica" pitchFamily="2" charset="0"/>
              </a:rPr>
              <a:t> with </a:t>
            </a:r>
            <a:r>
              <a:rPr lang="it-IT" dirty="0" err="1">
                <a:effectLst/>
                <a:latin typeface="Helvetica" pitchFamily="2" charset="0"/>
              </a:rPr>
              <a:t>increased</a:t>
            </a:r>
            <a:r>
              <a:rPr lang="it-IT" dirty="0">
                <a:effectLst/>
                <a:latin typeface="Helvetica" pitchFamily="2" charset="0"/>
              </a:rPr>
              <a:t> </a:t>
            </a:r>
            <a:r>
              <a:rPr lang="it-IT" dirty="0" err="1">
                <a:effectLst/>
                <a:latin typeface="Helvetica" pitchFamily="2" charset="0"/>
              </a:rPr>
              <a:t>postoperative</a:t>
            </a:r>
            <a:r>
              <a:rPr lang="it-IT" dirty="0">
                <a:effectLst/>
                <a:latin typeface="Helvetica" pitchFamily="2" charset="0"/>
              </a:rPr>
              <a:t> </a:t>
            </a:r>
            <a:r>
              <a:rPr lang="it-IT" dirty="0" err="1">
                <a:effectLst/>
                <a:latin typeface="Helvetica" pitchFamily="2" charset="0"/>
              </a:rPr>
              <a:t>gastroesophageal</a:t>
            </a:r>
            <a:r>
              <a:rPr lang="it-IT" dirty="0">
                <a:effectLst/>
                <a:latin typeface="Helvetica" pitchFamily="2" charset="0"/>
              </a:rPr>
              <a:t> </a:t>
            </a:r>
            <a:r>
              <a:rPr lang="it-IT" dirty="0" err="1">
                <a:effectLst/>
                <a:latin typeface="Helvetica" pitchFamily="2" charset="0"/>
              </a:rPr>
              <a:t>reflux</a:t>
            </a:r>
            <a:r>
              <a:rPr lang="it-IT" dirty="0">
                <a:effectLst/>
                <a:latin typeface="Helvetica" pitchFamily="2" charset="0"/>
              </a:rPr>
              <a:t> </a:t>
            </a:r>
            <a:r>
              <a:rPr lang="it-IT" dirty="0" err="1">
                <a:effectLst/>
                <a:latin typeface="Helvetica" pitchFamily="2" charset="0"/>
              </a:rPr>
              <a:t>disease</a:t>
            </a:r>
            <a:r>
              <a:rPr lang="it-IT" dirty="0">
                <a:effectLst/>
                <a:latin typeface="Helvetica" pitchFamily="2" charset="0"/>
              </a:rPr>
              <a:t> </a:t>
            </a:r>
            <a:r>
              <a:rPr lang="it-IT" dirty="0" err="1">
                <a:effectLst/>
                <a:latin typeface="Helvetica" pitchFamily="2" charset="0"/>
              </a:rPr>
              <a:t>symptoms</a:t>
            </a:r>
            <a:r>
              <a:rPr lang="it-IT" dirty="0">
                <a:effectLst/>
                <a:latin typeface="Helvetica" pitchFamily="2" charset="0"/>
              </a:rPr>
              <a:t> (</a:t>
            </a:r>
            <a:r>
              <a:rPr lang="it-IT" i="1" dirty="0" err="1">
                <a:effectLst/>
                <a:latin typeface="Helvetica" pitchFamily="2" charset="0"/>
              </a:rPr>
              <a:t>p</a:t>
            </a:r>
            <a:r>
              <a:rPr lang="it-IT" i="1" dirty="0">
                <a:effectLst/>
                <a:latin typeface="Helvetica" pitchFamily="2" charset="0"/>
              </a:rPr>
              <a:t> &lt; </a:t>
            </a:r>
            <a:r>
              <a:rPr lang="it-IT" dirty="0">
                <a:effectLst/>
                <a:latin typeface="Helvetica" pitchFamily="2" charset="0"/>
              </a:rPr>
              <a:t>0.001). </a:t>
            </a:r>
          </a:p>
          <a:p>
            <a:endParaRPr lang="en-US" dirty="0"/>
          </a:p>
        </p:txBody>
      </p:sp>
      <p:sp>
        <p:nvSpPr>
          <p:cNvPr id="4" name="Segnaposto numero diapositiva 3"/>
          <p:cNvSpPr>
            <a:spLocks noGrp="1"/>
          </p:cNvSpPr>
          <p:nvPr>
            <p:ph type="sldNum" sz="quarter" idx="5"/>
          </p:nvPr>
        </p:nvSpPr>
        <p:spPr/>
        <p:txBody>
          <a:bodyPr/>
          <a:lstStyle/>
          <a:p>
            <a:fld id="{D5EEB51B-F205-A94D-B2EC-F5BA7B0DA055}" type="slidenum">
              <a:rPr lang="en-US" smtClean="0"/>
              <a:t>20</a:t>
            </a:fld>
            <a:endParaRPr lang="en-US"/>
          </a:p>
        </p:txBody>
      </p:sp>
    </p:spTree>
    <p:extLst>
      <p:ext uri="{BB962C8B-B14F-4D97-AF65-F5344CB8AC3E}">
        <p14:creationId xmlns:p14="http://schemas.microsoft.com/office/powerpoint/2010/main" val="1176898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233A3D-1BB5-0A9E-ECBC-2B7CD305A99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5A3EB942-4C41-3BB9-6CC2-E91A6B57B3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53070B02-8AC1-AA18-B748-D3EAA9AD9AD5}"/>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5" name="Segnaposto piè di pagina 4">
            <a:extLst>
              <a:ext uri="{FF2B5EF4-FFF2-40B4-BE49-F238E27FC236}">
                <a16:creationId xmlns:a16="http://schemas.microsoft.com/office/drawing/2014/main" id="{6B043FF1-F211-0708-C5DC-BDFF2B923B8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A246CBEA-89DB-66E9-5363-9AC58A913024}"/>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7" name="Immagine 6">
            <a:extLst>
              <a:ext uri="{FF2B5EF4-FFF2-40B4-BE49-F238E27FC236}">
                <a16:creationId xmlns:a16="http://schemas.microsoft.com/office/drawing/2014/main" id="{51A337EC-3415-687E-98AD-F963A696F9FA}"/>
              </a:ext>
            </a:extLst>
          </p:cNvPr>
          <p:cNvPicPr>
            <a:picLocks noChangeAspect="1"/>
          </p:cNvPicPr>
          <p:nvPr userDrawn="1"/>
        </p:nvPicPr>
        <p:blipFill>
          <a:blip r:embed="rId2"/>
          <a:stretch>
            <a:fillRect/>
          </a:stretch>
        </p:blipFill>
        <p:spPr>
          <a:xfrm>
            <a:off x="11120339" y="6027724"/>
            <a:ext cx="980017" cy="768121"/>
          </a:xfrm>
          <a:prstGeom prst="rect">
            <a:avLst/>
          </a:prstGeom>
        </p:spPr>
      </p:pic>
      <p:pic>
        <p:nvPicPr>
          <p:cNvPr id="8" name="Immagine 7">
            <a:extLst>
              <a:ext uri="{FF2B5EF4-FFF2-40B4-BE49-F238E27FC236}">
                <a16:creationId xmlns:a16="http://schemas.microsoft.com/office/drawing/2014/main" id="{1A6CBDCB-7071-4F9C-EEB8-6261B413AA4C}"/>
              </a:ext>
            </a:extLst>
          </p:cNvPr>
          <p:cNvPicPr>
            <a:picLocks noChangeAspect="1"/>
          </p:cNvPicPr>
          <p:nvPr userDrawn="1"/>
        </p:nvPicPr>
        <p:blipFill>
          <a:blip r:embed="rId3"/>
          <a:stretch>
            <a:fillRect/>
          </a:stretch>
        </p:blipFill>
        <p:spPr>
          <a:xfrm>
            <a:off x="190500" y="6278750"/>
            <a:ext cx="1333500" cy="508000"/>
          </a:xfrm>
          <a:prstGeom prst="rect">
            <a:avLst/>
          </a:prstGeom>
        </p:spPr>
      </p:pic>
    </p:spTree>
    <p:extLst>
      <p:ext uri="{BB962C8B-B14F-4D97-AF65-F5344CB8AC3E}">
        <p14:creationId xmlns:p14="http://schemas.microsoft.com/office/powerpoint/2010/main" val="374060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7C08C8-FDD2-822D-5008-117DFC2C6207}"/>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D28F42D5-949A-DDE9-7C81-341B17AE476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5F6279E2-6B4C-7C7A-2F1E-4E97C55C3662}"/>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5" name="Segnaposto piè di pagina 4">
            <a:extLst>
              <a:ext uri="{FF2B5EF4-FFF2-40B4-BE49-F238E27FC236}">
                <a16:creationId xmlns:a16="http://schemas.microsoft.com/office/drawing/2014/main" id="{D5E4AA44-6B46-6CF5-5DF0-4FA014E656AB}"/>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8A97633-CA2D-CBBF-81DA-D1BA700FBF58}"/>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7" name="Immagine 6">
            <a:extLst>
              <a:ext uri="{FF2B5EF4-FFF2-40B4-BE49-F238E27FC236}">
                <a16:creationId xmlns:a16="http://schemas.microsoft.com/office/drawing/2014/main" id="{61A545C7-A61E-6BB8-5A41-F573B82CBCB4}"/>
              </a:ext>
            </a:extLst>
          </p:cNvPr>
          <p:cNvPicPr>
            <a:picLocks noChangeAspect="1"/>
          </p:cNvPicPr>
          <p:nvPr userDrawn="1"/>
        </p:nvPicPr>
        <p:blipFill>
          <a:blip r:embed="rId2"/>
          <a:stretch>
            <a:fillRect/>
          </a:stretch>
        </p:blipFill>
        <p:spPr>
          <a:xfrm>
            <a:off x="190500" y="6254998"/>
            <a:ext cx="1333500" cy="508000"/>
          </a:xfrm>
          <a:prstGeom prst="rect">
            <a:avLst/>
          </a:prstGeom>
        </p:spPr>
      </p:pic>
    </p:spTree>
    <p:extLst>
      <p:ext uri="{BB962C8B-B14F-4D97-AF65-F5344CB8AC3E}">
        <p14:creationId xmlns:p14="http://schemas.microsoft.com/office/powerpoint/2010/main" val="232673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9372641-1F6A-1EEB-1D14-513FB4EB727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5613D142-DC57-235F-6780-BF31CCF4780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5D55E6E-315B-0C02-2174-525997D98EA3}"/>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5" name="Segnaposto piè di pagina 4">
            <a:extLst>
              <a:ext uri="{FF2B5EF4-FFF2-40B4-BE49-F238E27FC236}">
                <a16:creationId xmlns:a16="http://schemas.microsoft.com/office/drawing/2014/main" id="{AD3B0D73-2AA4-2C98-FC2D-91CE98E2DA2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9BDBBE0-EB45-19FB-F87C-7E19B333AB39}"/>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7" name="Immagine 6">
            <a:extLst>
              <a:ext uri="{FF2B5EF4-FFF2-40B4-BE49-F238E27FC236}">
                <a16:creationId xmlns:a16="http://schemas.microsoft.com/office/drawing/2014/main" id="{B96136C1-4BFA-E33A-A965-ED46C33A61E0}"/>
              </a:ext>
            </a:extLst>
          </p:cNvPr>
          <p:cNvPicPr>
            <a:picLocks noChangeAspect="1"/>
          </p:cNvPicPr>
          <p:nvPr userDrawn="1"/>
        </p:nvPicPr>
        <p:blipFill>
          <a:blip r:embed="rId2"/>
          <a:stretch>
            <a:fillRect/>
          </a:stretch>
        </p:blipFill>
        <p:spPr>
          <a:xfrm>
            <a:off x="190500" y="6254998"/>
            <a:ext cx="1333500" cy="508000"/>
          </a:xfrm>
          <a:prstGeom prst="rect">
            <a:avLst/>
          </a:prstGeom>
        </p:spPr>
      </p:pic>
    </p:spTree>
    <p:extLst>
      <p:ext uri="{BB962C8B-B14F-4D97-AF65-F5344CB8AC3E}">
        <p14:creationId xmlns:p14="http://schemas.microsoft.com/office/powerpoint/2010/main" val="118634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114294" y="6243638"/>
            <a:ext cx="6297084" cy="327025"/>
          </a:xfrm>
        </p:spPr>
        <p:txBody>
          <a:bodyPr anchor="b">
            <a:noAutofit/>
          </a:bodyPr>
          <a:lstStyle>
            <a:lvl1pPr marL="0" indent="0">
              <a:spcBef>
                <a:spcPts val="0"/>
              </a:spcBef>
              <a:buNone/>
              <a:defRPr sz="1000"/>
            </a:lvl1pPr>
          </a:lstStyle>
          <a:p>
            <a:pPr lvl="0"/>
            <a:r>
              <a:rPr lang="en-GB" sz="1000" dirty="0"/>
              <a:t>References</a:t>
            </a:r>
            <a:endParaRPr lang="en-GB" dirty="0"/>
          </a:p>
        </p:txBody>
      </p:sp>
      <p:sp>
        <p:nvSpPr>
          <p:cNvPr id="9" name="Text Placeholder 7"/>
          <p:cNvSpPr>
            <a:spLocks noGrp="1"/>
          </p:cNvSpPr>
          <p:nvPr>
            <p:ph type="body" sz="quarter" idx="11" hasCustomPrompt="1"/>
          </p:nvPr>
        </p:nvSpPr>
        <p:spPr>
          <a:xfrm>
            <a:off x="5793322" y="6243638"/>
            <a:ext cx="6297084" cy="327025"/>
          </a:xfrm>
        </p:spPr>
        <p:txBody>
          <a:bodyPr anchor="b">
            <a:noAutofit/>
          </a:bodyPr>
          <a:lstStyle>
            <a:lvl1pPr marL="0" indent="0" algn="r">
              <a:spcBef>
                <a:spcPts val="0"/>
              </a:spcBef>
              <a:buNone/>
              <a:defRPr sz="1000"/>
            </a:lvl1pPr>
          </a:lstStyle>
          <a:p>
            <a:pPr lvl="0"/>
            <a:r>
              <a:rPr lang="en-GB" sz="1000" dirty="0"/>
              <a:t>Footnotes</a:t>
            </a:r>
            <a:endParaRPr lang="en-GB" dirty="0"/>
          </a:p>
        </p:txBody>
      </p:sp>
    </p:spTree>
    <p:extLst>
      <p:ext uri="{BB962C8B-B14F-4D97-AF65-F5344CB8AC3E}">
        <p14:creationId xmlns:p14="http://schemas.microsoft.com/office/powerpoint/2010/main" val="1529574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114294" y="6243638"/>
            <a:ext cx="6297084" cy="327025"/>
          </a:xfrm>
        </p:spPr>
        <p:txBody>
          <a:bodyPr anchor="b">
            <a:noAutofit/>
          </a:bodyPr>
          <a:lstStyle>
            <a:lvl1pPr marL="0" indent="0">
              <a:spcBef>
                <a:spcPts val="0"/>
              </a:spcBef>
              <a:buNone/>
              <a:defRPr sz="1000"/>
            </a:lvl1pPr>
          </a:lstStyle>
          <a:p>
            <a:pPr lvl="0"/>
            <a:r>
              <a:rPr lang="en-GB" sz="1000" dirty="0"/>
              <a:t>References</a:t>
            </a:r>
            <a:endParaRPr lang="en-GB" dirty="0"/>
          </a:p>
        </p:txBody>
      </p:sp>
      <p:sp>
        <p:nvSpPr>
          <p:cNvPr id="9" name="Text Placeholder 7"/>
          <p:cNvSpPr>
            <a:spLocks noGrp="1"/>
          </p:cNvSpPr>
          <p:nvPr>
            <p:ph type="body" sz="quarter" idx="11" hasCustomPrompt="1"/>
          </p:nvPr>
        </p:nvSpPr>
        <p:spPr>
          <a:xfrm>
            <a:off x="5793322" y="6243638"/>
            <a:ext cx="6297084" cy="327025"/>
          </a:xfrm>
        </p:spPr>
        <p:txBody>
          <a:bodyPr anchor="b">
            <a:noAutofit/>
          </a:bodyPr>
          <a:lstStyle>
            <a:lvl1pPr marL="0" indent="0" algn="r">
              <a:spcBef>
                <a:spcPts val="0"/>
              </a:spcBef>
              <a:buNone/>
              <a:defRPr sz="1000"/>
            </a:lvl1pPr>
          </a:lstStyle>
          <a:p>
            <a:pPr lvl="0"/>
            <a:r>
              <a:rPr lang="en-GB" sz="1000" dirty="0"/>
              <a:t>Footnotes</a:t>
            </a:r>
            <a:endParaRPr lang="en-GB" dirty="0"/>
          </a:p>
        </p:txBody>
      </p:sp>
    </p:spTree>
    <p:extLst>
      <p:ext uri="{BB962C8B-B14F-4D97-AF65-F5344CB8AC3E}">
        <p14:creationId xmlns:p14="http://schemas.microsoft.com/office/powerpoint/2010/main" val="3501537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114294" y="6243638"/>
            <a:ext cx="6297084" cy="327025"/>
          </a:xfrm>
        </p:spPr>
        <p:txBody>
          <a:bodyPr anchor="b">
            <a:noAutofit/>
          </a:bodyPr>
          <a:lstStyle>
            <a:lvl1pPr marL="0" indent="0">
              <a:spcBef>
                <a:spcPts val="0"/>
              </a:spcBef>
              <a:buNone/>
              <a:defRPr sz="1000"/>
            </a:lvl1pPr>
          </a:lstStyle>
          <a:p>
            <a:pPr lvl="0"/>
            <a:r>
              <a:rPr lang="en-GB" sz="1000" dirty="0"/>
              <a:t>References</a:t>
            </a:r>
            <a:endParaRPr lang="en-GB" dirty="0"/>
          </a:p>
        </p:txBody>
      </p:sp>
      <p:sp>
        <p:nvSpPr>
          <p:cNvPr id="9" name="Text Placeholder 7"/>
          <p:cNvSpPr>
            <a:spLocks noGrp="1"/>
          </p:cNvSpPr>
          <p:nvPr>
            <p:ph type="body" sz="quarter" idx="11" hasCustomPrompt="1"/>
          </p:nvPr>
        </p:nvSpPr>
        <p:spPr>
          <a:xfrm>
            <a:off x="5793322" y="6243638"/>
            <a:ext cx="6297084" cy="327025"/>
          </a:xfrm>
        </p:spPr>
        <p:txBody>
          <a:bodyPr anchor="b">
            <a:noAutofit/>
          </a:bodyPr>
          <a:lstStyle>
            <a:lvl1pPr marL="0" indent="0" algn="r">
              <a:spcBef>
                <a:spcPts val="0"/>
              </a:spcBef>
              <a:buNone/>
              <a:defRPr sz="1000"/>
            </a:lvl1pPr>
          </a:lstStyle>
          <a:p>
            <a:pPr lvl="0"/>
            <a:r>
              <a:rPr lang="en-GB" sz="1000" dirty="0"/>
              <a:t>Footnotes</a:t>
            </a:r>
            <a:endParaRPr lang="en-GB" dirty="0"/>
          </a:p>
        </p:txBody>
      </p:sp>
    </p:spTree>
    <p:extLst>
      <p:ext uri="{BB962C8B-B14F-4D97-AF65-F5344CB8AC3E}">
        <p14:creationId xmlns:p14="http://schemas.microsoft.com/office/powerpoint/2010/main" val="3380386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114294" y="6243638"/>
            <a:ext cx="6297084" cy="327025"/>
          </a:xfrm>
        </p:spPr>
        <p:txBody>
          <a:bodyPr anchor="b">
            <a:noAutofit/>
          </a:bodyPr>
          <a:lstStyle>
            <a:lvl1pPr marL="0" indent="0">
              <a:spcBef>
                <a:spcPts val="0"/>
              </a:spcBef>
              <a:buNone/>
              <a:defRPr sz="1000"/>
            </a:lvl1pPr>
          </a:lstStyle>
          <a:p>
            <a:pPr lvl="0"/>
            <a:r>
              <a:rPr lang="en-GB" sz="1000" dirty="0"/>
              <a:t>References</a:t>
            </a:r>
            <a:endParaRPr lang="en-GB" dirty="0"/>
          </a:p>
        </p:txBody>
      </p:sp>
      <p:sp>
        <p:nvSpPr>
          <p:cNvPr id="9" name="Text Placeholder 7"/>
          <p:cNvSpPr>
            <a:spLocks noGrp="1"/>
          </p:cNvSpPr>
          <p:nvPr>
            <p:ph type="body" sz="quarter" idx="11" hasCustomPrompt="1"/>
          </p:nvPr>
        </p:nvSpPr>
        <p:spPr>
          <a:xfrm>
            <a:off x="5793322" y="6243638"/>
            <a:ext cx="6297084" cy="327025"/>
          </a:xfrm>
        </p:spPr>
        <p:txBody>
          <a:bodyPr anchor="b">
            <a:noAutofit/>
          </a:bodyPr>
          <a:lstStyle>
            <a:lvl1pPr marL="0" indent="0" algn="r">
              <a:spcBef>
                <a:spcPts val="0"/>
              </a:spcBef>
              <a:buNone/>
              <a:defRPr sz="1000"/>
            </a:lvl1pPr>
          </a:lstStyle>
          <a:p>
            <a:pPr lvl="0"/>
            <a:r>
              <a:rPr lang="en-GB" sz="1000" dirty="0"/>
              <a:t>Footnotes</a:t>
            </a:r>
            <a:endParaRPr lang="en-GB" dirty="0"/>
          </a:p>
        </p:txBody>
      </p:sp>
    </p:spTree>
    <p:extLst>
      <p:ext uri="{BB962C8B-B14F-4D97-AF65-F5344CB8AC3E}">
        <p14:creationId xmlns:p14="http://schemas.microsoft.com/office/powerpoint/2010/main" val="383675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114294" y="6243638"/>
            <a:ext cx="6297084" cy="327025"/>
          </a:xfrm>
        </p:spPr>
        <p:txBody>
          <a:bodyPr anchor="b">
            <a:noAutofit/>
          </a:bodyPr>
          <a:lstStyle>
            <a:lvl1pPr marL="0" indent="0">
              <a:spcBef>
                <a:spcPts val="0"/>
              </a:spcBef>
              <a:buNone/>
              <a:defRPr sz="1000"/>
            </a:lvl1pPr>
          </a:lstStyle>
          <a:p>
            <a:pPr lvl="0"/>
            <a:r>
              <a:rPr lang="en-GB" sz="1000" dirty="0"/>
              <a:t>References</a:t>
            </a:r>
            <a:endParaRPr lang="en-GB" dirty="0"/>
          </a:p>
        </p:txBody>
      </p:sp>
      <p:sp>
        <p:nvSpPr>
          <p:cNvPr id="9" name="Text Placeholder 7"/>
          <p:cNvSpPr>
            <a:spLocks noGrp="1"/>
          </p:cNvSpPr>
          <p:nvPr>
            <p:ph type="body" sz="quarter" idx="11" hasCustomPrompt="1"/>
          </p:nvPr>
        </p:nvSpPr>
        <p:spPr>
          <a:xfrm>
            <a:off x="5793322" y="6243638"/>
            <a:ext cx="6297084" cy="327025"/>
          </a:xfrm>
        </p:spPr>
        <p:txBody>
          <a:bodyPr anchor="b">
            <a:noAutofit/>
          </a:bodyPr>
          <a:lstStyle>
            <a:lvl1pPr marL="0" indent="0" algn="r">
              <a:spcBef>
                <a:spcPts val="0"/>
              </a:spcBef>
              <a:buNone/>
              <a:defRPr sz="1000"/>
            </a:lvl1pPr>
          </a:lstStyle>
          <a:p>
            <a:pPr lvl="0"/>
            <a:r>
              <a:rPr lang="en-GB" sz="1000" dirty="0"/>
              <a:t>Footnotes</a:t>
            </a:r>
            <a:endParaRPr lang="en-GB" dirty="0"/>
          </a:p>
        </p:txBody>
      </p:sp>
    </p:spTree>
    <p:extLst>
      <p:ext uri="{BB962C8B-B14F-4D97-AF65-F5344CB8AC3E}">
        <p14:creationId xmlns:p14="http://schemas.microsoft.com/office/powerpoint/2010/main" val="65125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114294" y="6243638"/>
            <a:ext cx="6297084" cy="327025"/>
          </a:xfrm>
        </p:spPr>
        <p:txBody>
          <a:bodyPr anchor="b">
            <a:noAutofit/>
          </a:bodyPr>
          <a:lstStyle>
            <a:lvl1pPr marL="0" indent="0">
              <a:spcBef>
                <a:spcPts val="0"/>
              </a:spcBef>
              <a:buNone/>
              <a:defRPr sz="1000"/>
            </a:lvl1pPr>
          </a:lstStyle>
          <a:p>
            <a:pPr lvl="0"/>
            <a:r>
              <a:rPr lang="en-GB" sz="1000" dirty="0"/>
              <a:t>References</a:t>
            </a:r>
            <a:endParaRPr lang="en-GB" dirty="0"/>
          </a:p>
        </p:txBody>
      </p:sp>
      <p:sp>
        <p:nvSpPr>
          <p:cNvPr id="9" name="Text Placeholder 7"/>
          <p:cNvSpPr>
            <a:spLocks noGrp="1"/>
          </p:cNvSpPr>
          <p:nvPr>
            <p:ph type="body" sz="quarter" idx="11" hasCustomPrompt="1"/>
          </p:nvPr>
        </p:nvSpPr>
        <p:spPr>
          <a:xfrm>
            <a:off x="5793322" y="6243638"/>
            <a:ext cx="6297084" cy="327025"/>
          </a:xfrm>
        </p:spPr>
        <p:txBody>
          <a:bodyPr anchor="b">
            <a:noAutofit/>
          </a:bodyPr>
          <a:lstStyle>
            <a:lvl1pPr marL="0" indent="0" algn="r">
              <a:spcBef>
                <a:spcPts val="0"/>
              </a:spcBef>
              <a:buNone/>
              <a:defRPr sz="1000"/>
            </a:lvl1pPr>
          </a:lstStyle>
          <a:p>
            <a:pPr lvl="0"/>
            <a:r>
              <a:rPr lang="en-GB" sz="1000" dirty="0"/>
              <a:t>Footnotes</a:t>
            </a:r>
            <a:endParaRPr lang="en-GB" dirty="0"/>
          </a:p>
        </p:txBody>
      </p:sp>
    </p:spTree>
    <p:extLst>
      <p:ext uri="{BB962C8B-B14F-4D97-AF65-F5344CB8AC3E}">
        <p14:creationId xmlns:p14="http://schemas.microsoft.com/office/powerpoint/2010/main" val="233096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0" hasCustomPrompt="1"/>
          </p:nvPr>
        </p:nvSpPr>
        <p:spPr>
          <a:xfrm>
            <a:off x="114294" y="6243638"/>
            <a:ext cx="6297084" cy="327025"/>
          </a:xfrm>
        </p:spPr>
        <p:txBody>
          <a:bodyPr anchor="b">
            <a:noAutofit/>
          </a:bodyPr>
          <a:lstStyle>
            <a:lvl1pPr marL="0" indent="0">
              <a:spcBef>
                <a:spcPts val="0"/>
              </a:spcBef>
              <a:buNone/>
              <a:defRPr sz="1000"/>
            </a:lvl1pPr>
          </a:lstStyle>
          <a:p>
            <a:pPr lvl="0"/>
            <a:r>
              <a:rPr lang="en-GB" sz="1000" dirty="0"/>
              <a:t>References</a:t>
            </a:r>
            <a:endParaRPr lang="en-GB" dirty="0"/>
          </a:p>
        </p:txBody>
      </p:sp>
      <p:sp>
        <p:nvSpPr>
          <p:cNvPr id="9" name="Text Placeholder 7"/>
          <p:cNvSpPr>
            <a:spLocks noGrp="1"/>
          </p:cNvSpPr>
          <p:nvPr>
            <p:ph type="body" sz="quarter" idx="11" hasCustomPrompt="1"/>
          </p:nvPr>
        </p:nvSpPr>
        <p:spPr>
          <a:xfrm>
            <a:off x="5793322" y="6243638"/>
            <a:ext cx="6297084" cy="327025"/>
          </a:xfrm>
        </p:spPr>
        <p:txBody>
          <a:bodyPr anchor="b">
            <a:noAutofit/>
          </a:bodyPr>
          <a:lstStyle>
            <a:lvl1pPr marL="0" indent="0" algn="r">
              <a:spcBef>
                <a:spcPts val="0"/>
              </a:spcBef>
              <a:buNone/>
              <a:defRPr sz="1000"/>
            </a:lvl1pPr>
          </a:lstStyle>
          <a:p>
            <a:pPr lvl="0"/>
            <a:r>
              <a:rPr lang="en-GB" sz="1000" dirty="0"/>
              <a:t>Footnotes</a:t>
            </a:r>
            <a:endParaRPr lang="en-GB" dirty="0"/>
          </a:p>
        </p:txBody>
      </p:sp>
    </p:spTree>
    <p:extLst>
      <p:ext uri="{BB962C8B-B14F-4D97-AF65-F5344CB8AC3E}">
        <p14:creationId xmlns:p14="http://schemas.microsoft.com/office/powerpoint/2010/main" val="42762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6BEC96-785E-D1BC-EDD3-63D6C573BAD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E0C18723-700F-63DB-0CC8-36269A0310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A173A1F2-D88A-1325-8C6A-F289A8BEA03E}"/>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5" name="Segnaposto piè di pagina 4">
            <a:extLst>
              <a:ext uri="{FF2B5EF4-FFF2-40B4-BE49-F238E27FC236}">
                <a16:creationId xmlns:a16="http://schemas.microsoft.com/office/drawing/2014/main" id="{D5E4F8BF-CD05-3569-C39D-3AE56E7FE6C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CCD96B6-8AC2-CF4A-1123-2CF0C0074DEA}"/>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7" name="Immagine 6">
            <a:extLst>
              <a:ext uri="{FF2B5EF4-FFF2-40B4-BE49-F238E27FC236}">
                <a16:creationId xmlns:a16="http://schemas.microsoft.com/office/drawing/2014/main" id="{F6A3847D-7E32-2DBD-BA65-4A587D9DD3F4}"/>
              </a:ext>
            </a:extLst>
          </p:cNvPr>
          <p:cNvPicPr>
            <a:picLocks noChangeAspect="1"/>
          </p:cNvPicPr>
          <p:nvPr userDrawn="1"/>
        </p:nvPicPr>
        <p:blipFill>
          <a:blip r:embed="rId2"/>
          <a:stretch>
            <a:fillRect/>
          </a:stretch>
        </p:blipFill>
        <p:spPr>
          <a:xfrm>
            <a:off x="11120339" y="6027724"/>
            <a:ext cx="980017" cy="768121"/>
          </a:xfrm>
          <a:prstGeom prst="rect">
            <a:avLst/>
          </a:prstGeom>
        </p:spPr>
      </p:pic>
      <p:pic>
        <p:nvPicPr>
          <p:cNvPr id="8" name="Immagine 7">
            <a:extLst>
              <a:ext uri="{FF2B5EF4-FFF2-40B4-BE49-F238E27FC236}">
                <a16:creationId xmlns:a16="http://schemas.microsoft.com/office/drawing/2014/main" id="{7FDA766A-A8F5-EB56-A57E-099026EC7DBC}"/>
              </a:ext>
            </a:extLst>
          </p:cNvPr>
          <p:cNvPicPr>
            <a:picLocks noChangeAspect="1"/>
          </p:cNvPicPr>
          <p:nvPr userDrawn="1"/>
        </p:nvPicPr>
        <p:blipFill>
          <a:blip r:embed="rId3"/>
          <a:stretch>
            <a:fillRect/>
          </a:stretch>
        </p:blipFill>
        <p:spPr>
          <a:xfrm>
            <a:off x="190500" y="6254998"/>
            <a:ext cx="1333500" cy="508000"/>
          </a:xfrm>
          <a:prstGeom prst="rect">
            <a:avLst/>
          </a:prstGeom>
        </p:spPr>
      </p:pic>
    </p:spTree>
    <p:extLst>
      <p:ext uri="{BB962C8B-B14F-4D97-AF65-F5344CB8AC3E}">
        <p14:creationId xmlns:p14="http://schemas.microsoft.com/office/powerpoint/2010/main" val="398864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6B315-4B9C-C97C-2C80-1017A863011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191B29D-2399-5972-3D31-60745FDE7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0011530-E420-8CFC-FBC0-5DD41C99A622}"/>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5" name="Segnaposto piè di pagina 4">
            <a:extLst>
              <a:ext uri="{FF2B5EF4-FFF2-40B4-BE49-F238E27FC236}">
                <a16:creationId xmlns:a16="http://schemas.microsoft.com/office/drawing/2014/main" id="{5C1FDA7D-1B53-B91E-FC10-7C773D45141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0E9BC4E-2488-7AD3-FB54-967CDDE5AA32}"/>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7" name="Immagine 6">
            <a:extLst>
              <a:ext uri="{FF2B5EF4-FFF2-40B4-BE49-F238E27FC236}">
                <a16:creationId xmlns:a16="http://schemas.microsoft.com/office/drawing/2014/main" id="{D336DEAB-717C-D73E-91B3-28766F136A55}"/>
              </a:ext>
            </a:extLst>
          </p:cNvPr>
          <p:cNvPicPr>
            <a:picLocks noChangeAspect="1"/>
          </p:cNvPicPr>
          <p:nvPr userDrawn="1"/>
        </p:nvPicPr>
        <p:blipFill>
          <a:blip r:embed="rId2"/>
          <a:stretch>
            <a:fillRect/>
          </a:stretch>
        </p:blipFill>
        <p:spPr>
          <a:xfrm>
            <a:off x="190500" y="6254998"/>
            <a:ext cx="1333500" cy="508000"/>
          </a:xfrm>
          <a:prstGeom prst="rect">
            <a:avLst/>
          </a:prstGeom>
        </p:spPr>
      </p:pic>
      <p:pic>
        <p:nvPicPr>
          <p:cNvPr id="8" name="Immagine 7">
            <a:extLst>
              <a:ext uri="{FF2B5EF4-FFF2-40B4-BE49-F238E27FC236}">
                <a16:creationId xmlns:a16="http://schemas.microsoft.com/office/drawing/2014/main" id="{68008059-E9D9-BF80-2811-161C710645AC}"/>
              </a:ext>
            </a:extLst>
          </p:cNvPr>
          <p:cNvPicPr>
            <a:picLocks noChangeAspect="1"/>
          </p:cNvPicPr>
          <p:nvPr userDrawn="1"/>
        </p:nvPicPr>
        <p:blipFill>
          <a:blip r:embed="rId3"/>
          <a:stretch>
            <a:fillRect/>
          </a:stretch>
        </p:blipFill>
        <p:spPr>
          <a:xfrm>
            <a:off x="11120339" y="6027724"/>
            <a:ext cx="980017" cy="768121"/>
          </a:xfrm>
          <a:prstGeom prst="rect">
            <a:avLst/>
          </a:prstGeom>
        </p:spPr>
      </p:pic>
    </p:spTree>
    <p:extLst>
      <p:ext uri="{BB962C8B-B14F-4D97-AF65-F5344CB8AC3E}">
        <p14:creationId xmlns:p14="http://schemas.microsoft.com/office/powerpoint/2010/main" val="393556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3C5E70-EC49-2098-AB00-C977316BCE57}"/>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338272F8-E9A2-BD9A-FFB9-1F9ED5C3515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DF893F20-9BDE-DAEB-F7F7-49E9BEC91D4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A9844EA4-5E56-6179-524C-BE4B759D9DD9}"/>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6" name="Segnaposto piè di pagina 5">
            <a:extLst>
              <a:ext uri="{FF2B5EF4-FFF2-40B4-BE49-F238E27FC236}">
                <a16:creationId xmlns:a16="http://schemas.microsoft.com/office/drawing/2014/main" id="{7AE8A442-D5F0-8999-3681-60551B24CA81}"/>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869F45CE-EC14-1899-ACA7-72238CCA448C}"/>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8" name="Immagine 7">
            <a:extLst>
              <a:ext uri="{FF2B5EF4-FFF2-40B4-BE49-F238E27FC236}">
                <a16:creationId xmlns:a16="http://schemas.microsoft.com/office/drawing/2014/main" id="{4F0299E2-42C2-CD4B-C0F3-09917BC459BF}"/>
              </a:ext>
            </a:extLst>
          </p:cNvPr>
          <p:cNvPicPr>
            <a:picLocks noChangeAspect="1"/>
          </p:cNvPicPr>
          <p:nvPr userDrawn="1"/>
        </p:nvPicPr>
        <p:blipFill>
          <a:blip r:embed="rId2"/>
          <a:stretch>
            <a:fillRect/>
          </a:stretch>
        </p:blipFill>
        <p:spPr>
          <a:xfrm>
            <a:off x="190500" y="6254998"/>
            <a:ext cx="1333500" cy="508000"/>
          </a:xfrm>
          <a:prstGeom prst="rect">
            <a:avLst/>
          </a:prstGeom>
        </p:spPr>
      </p:pic>
    </p:spTree>
    <p:extLst>
      <p:ext uri="{BB962C8B-B14F-4D97-AF65-F5344CB8AC3E}">
        <p14:creationId xmlns:p14="http://schemas.microsoft.com/office/powerpoint/2010/main" val="97863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E9D156-08B0-5BA6-64D2-E73361E7DC58}"/>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746B6A16-AF58-CEE2-5184-B9988CBBD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6F507E2-CA3F-05CA-0BB0-D0FA0F1DEA1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D901F392-2A31-09EB-914D-B11E8704F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BEBC9BA-2AE4-5407-B723-450211D657B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BF425E2D-56A9-66DE-B4F2-37E3C0DA68C3}"/>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8" name="Segnaposto piè di pagina 7">
            <a:extLst>
              <a:ext uri="{FF2B5EF4-FFF2-40B4-BE49-F238E27FC236}">
                <a16:creationId xmlns:a16="http://schemas.microsoft.com/office/drawing/2014/main" id="{8EE8321C-368D-8788-C369-0C91B2F2CC5A}"/>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FBB1E052-3354-F017-E37D-D8AA67239105}"/>
              </a:ext>
            </a:extLst>
          </p:cNvPr>
          <p:cNvSpPr>
            <a:spLocks noGrp="1"/>
          </p:cNvSpPr>
          <p:nvPr>
            <p:ph type="sldNum" sz="quarter" idx="12"/>
          </p:nvPr>
        </p:nvSpPr>
        <p:spPr/>
        <p:txBody>
          <a:bodyPr/>
          <a:lstStyle/>
          <a:p>
            <a:fld id="{271C0303-A7FE-7047-B993-CCE6FC92F0B9}" type="slidenum">
              <a:rPr lang="en-US" smtClean="0"/>
              <a:t>‹N›</a:t>
            </a:fld>
            <a:endParaRPr lang="en-US"/>
          </a:p>
        </p:txBody>
      </p:sp>
    </p:spTree>
    <p:extLst>
      <p:ext uri="{BB962C8B-B14F-4D97-AF65-F5344CB8AC3E}">
        <p14:creationId xmlns:p14="http://schemas.microsoft.com/office/powerpoint/2010/main" val="156317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C81E13-8CAC-842A-38AD-09A116A63F45}"/>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FB0FA9DA-9D97-6CD8-043E-7D80DAEA8A9B}"/>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4" name="Segnaposto piè di pagina 3">
            <a:extLst>
              <a:ext uri="{FF2B5EF4-FFF2-40B4-BE49-F238E27FC236}">
                <a16:creationId xmlns:a16="http://schemas.microsoft.com/office/drawing/2014/main" id="{6FCF464A-2FFD-8495-F34E-42DAD2C7E41A}"/>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B67775CB-05CA-8A52-4D63-75A3C9067CDF}"/>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6" name="Immagine 5">
            <a:extLst>
              <a:ext uri="{FF2B5EF4-FFF2-40B4-BE49-F238E27FC236}">
                <a16:creationId xmlns:a16="http://schemas.microsoft.com/office/drawing/2014/main" id="{9C5D1E6F-ED3B-AD19-4A4B-C106C7435659}"/>
              </a:ext>
            </a:extLst>
          </p:cNvPr>
          <p:cNvPicPr>
            <a:picLocks noChangeAspect="1"/>
          </p:cNvPicPr>
          <p:nvPr userDrawn="1"/>
        </p:nvPicPr>
        <p:blipFill>
          <a:blip r:embed="rId2"/>
          <a:stretch>
            <a:fillRect/>
          </a:stretch>
        </p:blipFill>
        <p:spPr>
          <a:xfrm>
            <a:off x="190500" y="6254998"/>
            <a:ext cx="1333500" cy="508000"/>
          </a:xfrm>
          <a:prstGeom prst="rect">
            <a:avLst/>
          </a:prstGeom>
        </p:spPr>
      </p:pic>
    </p:spTree>
    <p:extLst>
      <p:ext uri="{BB962C8B-B14F-4D97-AF65-F5344CB8AC3E}">
        <p14:creationId xmlns:p14="http://schemas.microsoft.com/office/powerpoint/2010/main" val="422525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9DE7430-03A1-DFD5-22B3-8C1EBFFE4986}"/>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3" name="Segnaposto piè di pagina 2">
            <a:extLst>
              <a:ext uri="{FF2B5EF4-FFF2-40B4-BE49-F238E27FC236}">
                <a16:creationId xmlns:a16="http://schemas.microsoft.com/office/drawing/2014/main" id="{CA43A5AA-D680-4FB1-0C8F-553BD3D51CDA}"/>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C42A8EDB-25B8-94A7-4539-8C1F954ABA11}"/>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5" name="Immagine 4">
            <a:extLst>
              <a:ext uri="{FF2B5EF4-FFF2-40B4-BE49-F238E27FC236}">
                <a16:creationId xmlns:a16="http://schemas.microsoft.com/office/drawing/2014/main" id="{9017F2D3-602F-D036-48D8-D82C546BD942}"/>
              </a:ext>
            </a:extLst>
          </p:cNvPr>
          <p:cNvPicPr>
            <a:picLocks noChangeAspect="1"/>
          </p:cNvPicPr>
          <p:nvPr userDrawn="1"/>
        </p:nvPicPr>
        <p:blipFill>
          <a:blip r:embed="rId2"/>
          <a:stretch>
            <a:fillRect/>
          </a:stretch>
        </p:blipFill>
        <p:spPr>
          <a:xfrm>
            <a:off x="190500" y="6254998"/>
            <a:ext cx="1333500" cy="508000"/>
          </a:xfrm>
          <a:prstGeom prst="rect">
            <a:avLst/>
          </a:prstGeom>
        </p:spPr>
      </p:pic>
    </p:spTree>
    <p:extLst>
      <p:ext uri="{BB962C8B-B14F-4D97-AF65-F5344CB8AC3E}">
        <p14:creationId xmlns:p14="http://schemas.microsoft.com/office/powerpoint/2010/main" val="258668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2AF933-BD45-C690-4293-023482743A3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124BE75A-041B-8D4C-65AD-089826600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67330F6A-377B-A7CE-2A0D-078C8401C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5AA802A-51F3-4404-4E56-DE43883A38C6}"/>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6" name="Segnaposto piè di pagina 5">
            <a:extLst>
              <a:ext uri="{FF2B5EF4-FFF2-40B4-BE49-F238E27FC236}">
                <a16:creationId xmlns:a16="http://schemas.microsoft.com/office/drawing/2014/main" id="{6EC620DF-B219-A320-53C9-A809E835D6F8}"/>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E1BEB9C9-6120-47EF-72AB-B2114969C4D5}"/>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8" name="Immagine 7">
            <a:extLst>
              <a:ext uri="{FF2B5EF4-FFF2-40B4-BE49-F238E27FC236}">
                <a16:creationId xmlns:a16="http://schemas.microsoft.com/office/drawing/2014/main" id="{DC5206C0-FB53-CE1A-3B4F-787ADA450791}"/>
              </a:ext>
            </a:extLst>
          </p:cNvPr>
          <p:cNvPicPr>
            <a:picLocks noChangeAspect="1"/>
          </p:cNvPicPr>
          <p:nvPr userDrawn="1"/>
        </p:nvPicPr>
        <p:blipFill>
          <a:blip r:embed="rId2"/>
          <a:stretch>
            <a:fillRect/>
          </a:stretch>
        </p:blipFill>
        <p:spPr>
          <a:xfrm>
            <a:off x="190500" y="6254998"/>
            <a:ext cx="1333500" cy="508000"/>
          </a:xfrm>
          <a:prstGeom prst="rect">
            <a:avLst/>
          </a:prstGeom>
        </p:spPr>
      </p:pic>
    </p:spTree>
    <p:extLst>
      <p:ext uri="{BB962C8B-B14F-4D97-AF65-F5344CB8AC3E}">
        <p14:creationId xmlns:p14="http://schemas.microsoft.com/office/powerpoint/2010/main" val="13036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BEA170-3F58-C2B4-D300-A3F4927CD53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FE0AAE69-6911-9DB2-3790-1FA7AC69BF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9A6A0503-3E7F-63B6-85D3-F17DC1BFB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49E6E83-47A9-8D22-A868-6E1668D48535}"/>
              </a:ext>
            </a:extLst>
          </p:cNvPr>
          <p:cNvSpPr>
            <a:spLocks noGrp="1"/>
          </p:cNvSpPr>
          <p:nvPr>
            <p:ph type="dt" sz="half" idx="10"/>
          </p:nvPr>
        </p:nvSpPr>
        <p:spPr/>
        <p:txBody>
          <a:bodyPr/>
          <a:lstStyle/>
          <a:p>
            <a:fld id="{C15FF63E-F808-E34B-A091-B4DA009B81FA}" type="datetimeFigureOut">
              <a:rPr lang="en-US" smtClean="0"/>
              <a:t>9/26/24</a:t>
            </a:fld>
            <a:endParaRPr lang="en-US"/>
          </a:p>
        </p:txBody>
      </p:sp>
      <p:sp>
        <p:nvSpPr>
          <p:cNvPr id="6" name="Segnaposto piè di pagina 5">
            <a:extLst>
              <a:ext uri="{FF2B5EF4-FFF2-40B4-BE49-F238E27FC236}">
                <a16:creationId xmlns:a16="http://schemas.microsoft.com/office/drawing/2014/main" id="{B954CACB-03C7-96F5-31AC-0BC653CEBA90}"/>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CED74108-029F-D918-7EA9-EF39AB9AEC12}"/>
              </a:ext>
            </a:extLst>
          </p:cNvPr>
          <p:cNvSpPr>
            <a:spLocks noGrp="1"/>
          </p:cNvSpPr>
          <p:nvPr>
            <p:ph type="sldNum" sz="quarter" idx="12"/>
          </p:nvPr>
        </p:nvSpPr>
        <p:spPr/>
        <p:txBody>
          <a:bodyPr/>
          <a:lstStyle/>
          <a:p>
            <a:fld id="{271C0303-A7FE-7047-B993-CCE6FC92F0B9}" type="slidenum">
              <a:rPr lang="en-US" smtClean="0"/>
              <a:t>‹N›</a:t>
            </a:fld>
            <a:endParaRPr lang="en-US"/>
          </a:p>
        </p:txBody>
      </p:sp>
      <p:pic>
        <p:nvPicPr>
          <p:cNvPr id="8" name="Immagine 7">
            <a:extLst>
              <a:ext uri="{FF2B5EF4-FFF2-40B4-BE49-F238E27FC236}">
                <a16:creationId xmlns:a16="http://schemas.microsoft.com/office/drawing/2014/main" id="{3A8DD9B3-CF80-8956-1A04-0CA53CA8CAE2}"/>
              </a:ext>
            </a:extLst>
          </p:cNvPr>
          <p:cNvPicPr>
            <a:picLocks noChangeAspect="1"/>
          </p:cNvPicPr>
          <p:nvPr userDrawn="1"/>
        </p:nvPicPr>
        <p:blipFill>
          <a:blip r:embed="rId2"/>
          <a:stretch>
            <a:fillRect/>
          </a:stretch>
        </p:blipFill>
        <p:spPr>
          <a:xfrm>
            <a:off x="190500" y="6254998"/>
            <a:ext cx="1333500" cy="508000"/>
          </a:xfrm>
          <a:prstGeom prst="rect">
            <a:avLst/>
          </a:prstGeom>
        </p:spPr>
      </p:pic>
    </p:spTree>
    <p:extLst>
      <p:ext uri="{BB962C8B-B14F-4D97-AF65-F5344CB8AC3E}">
        <p14:creationId xmlns:p14="http://schemas.microsoft.com/office/powerpoint/2010/main" val="186035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7DA29C7-2862-BA20-6763-39F4590180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56EB02C-D361-79F2-64D4-B0045C3CE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8C4E4915-20C5-18CF-2C5D-7EADB8235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FF63E-F808-E34B-A091-B4DA009B81FA}" type="datetimeFigureOut">
              <a:rPr lang="en-US" smtClean="0"/>
              <a:t>9/26/24</a:t>
            </a:fld>
            <a:endParaRPr lang="en-US"/>
          </a:p>
        </p:txBody>
      </p:sp>
      <p:sp>
        <p:nvSpPr>
          <p:cNvPr id="5" name="Segnaposto piè di pagina 4">
            <a:extLst>
              <a:ext uri="{FF2B5EF4-FFF2-40B4-BE49-F238E27FC236}">
                <a16:creationId xmlns:a16="http://schemas.microsoft.com/office/drawing/2014/main" id="{388B3DEB-9425-EAB3-ADAA-47C54EACF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0A276771-A9DB-752B-564B-3FB568A88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C0303-A7FE-7047-B993-CCE6FC92F0B9}" type="slidenum">
              <a:rPr lang="en-US" smtClean="0"/>
              <a:t>‹N›</a:t>
            </a:fld>
            <a:endParaRPr lang="en-US"/>
          </a:p>
        </p:txBody>
      </p:sp>
      <p:pic>
        <p:nvPicPr>
          <p:cNvPr id="7" name="Immagine 6">
            <a:extLst>
              <a:ext uri="{FF2B5EF4-FFF2-40B4-BE49-F238E27FC236}">
                <a16:creationId xmlns:a16="http://schemas.microsoft.com/office/drawing/2014/main" id="{FD4DA0D9-BDE9-7288-8031-7BB14D03359D}"/>
              </a:ext>
            </a:extLst>
          </p:cNvPr>
          <p:cNvPicPr>
            <a:picLocks noChangeAspect="1"/>
          </p:cNvPicPr>
          <p:nvPr userDrawn="1"/>
        </p:nvPicPr>
        <p:blipFill>
          <a:blip r:embed="rId20"/>
          <a:stretch>
            <a:fillRect/>
          </a:stretch>
        </p:blipFill>
        <p:spPr>
          <a:xfrm>
            <a:off x="11120339" y="6027724"/>
            <a:ext cx="980017" cy="768121"/>
          </a:xfrm>
          <a:prstGeom prst="rect">
            <a:avLst/>
          </a:prstGeom>
        </p:spPr>
      </p:pic>
    </p:spTree>
    <p:extLst>
      <p:ext uri="{BB962C8B-B14F-4D97-AF65-F5344CB8AC3E}">
        <p14:creationId xmlns:p14="http://schemas.microsoft.com/office/powerpoint/2010/main" val="2594680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1.xm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edificio, cielo, schermata&#10;&#10;Descrizione generata automaticamente">
            <a:extLst>
              <a:ext uri="{FF2B5EF4-FFF2-40B4-BE49-F238E27FC236}">
                <a16:creationId xmlns:a16="http://schemas.microsoft.com/office/drawing/2014/main" id="{BDAFC252-30D8-2DFC-15D6-78EB6992EF1F}"/>
              </a:ext>
            </a:extLst>
          </p:cNvPr>
          <p:cNvPicPr>
            <a:picLocks noChangeAspect="1"/>
          </p:cNvPicPr>
          <p:nvPr/>
        </p:nvPicPr>
        <p:blipFill>
          <a:blip r:embed="rId2"/>
          <a:stretch>
            <a:fillRect/>
          </a:stretch>
        </p:blipFill>
        <p:spPr>
          <a:xfrm>
            <a:off x="0" y="0"/>
            <a:ext cx="5300186" cy="6032665"/>
          </a:xfrm>
          <a:prstGeom prst="rect">
            <a:avLst/>
          </a:prstGeom>
        </p:spPr>
      </p:pic>
      <p:sp>
        <p:nvSpPr>
          <p:cNvPr id="5" name="CasellaDiTesto 4">
            <a:extLst>
              <a:ext uri="{FF2B5EF4-FFF2-40B4-BE49-F238E27FC236}">
                <a16:creationId xmlns:a16="http://schemas.microsoft.com/office/drawing/2014/main" id="{90E5272F-EE03-DF36-38B9-16C78C09BDD8}"/>
              </a:ext>
            </a:extLst>
          </p:cNvPr>
          <p:cNvSpPr txBox="1"/>
          <p:nvPr/>
        </p:nvSpPr>
        <p:spPr>
          <a:xfrm>
            <a:off x="5937663" y="1720840"/>
            <a:ext cx="5018618" cy="2308324"/>
          </a:xfrm>
          <a:prstGeom prst="rect">
            <a:avLst/>
          </a:prstGeom>
          <a:noFill/>
        </p:spPr>
        <p:txBody>
          <a:bodyPr wrap="none" rtlCol="0">
            <a:spAutoFit/>
          </a:bodyPr>
          <a:lstStyle/>
          <a:p>
            <a:pPr algn="ctr"/>
            <a:r>
              <a:rPr lang="en-US" sz="3600" dirty="0">
                <a:effectLst>
                  <a:outerShdw blurRad="38100" dist="38100" dir="2700000" algn="tl">
                    <a:srgbClr val="000000">
                      <a:alpha val="43137"/>
                    </a:srgbClr>
                  </a:outerShdw>
                </a:effectLst>
              </a:rPr>
              <a:t>STUDIO PRE-OPERATORIO</a:t>
            </a:r>
          </a:p>
          <a:p>
            <a:pPr algn="ctr"/>
            <a:endParaRPr lang="en-US" sz="3600" dirty="0">
              <a:effectLst>
                <a:outerShdw blurRad="38100" dist="38100" dir="2700000" algn="tl">
                  <a:srgbClr val="000000">
                    <a:alpha val="43137"/>
                  </a:srgbClr>
                </a:outerShdw>
              </a:effectLst>
            </a:endParaRPr>
          </a:p>
          <a:p>
            <a:pPr algn="ctr"/>
            <a:r>
              <a:rPr lang="en-US" sz="3600" dirty="0" err="1">
                <a:effectLst>
                  <a:outerShdw blurRad="38100" dist="38100" dir="2700000" algn="tl">
                    <a:srgbClr val="000000">
                      <a:alpha val="43137"/>
                    </a:srgbClr>
                  </a:outerShdw>
                </a:effectLst>
              </a:rPr>
              <a:t>L’importanza</a:t>
            </a:r>
            <a:r>
              <a:rPr lang="en-US" sz="3600" dirty="0">
                <a:effectLst>
                  <a:outerShdw blurRad="38100" dist="38100" dir="2700000" algn="tl">
                    <a:srgbClr val="000000">
                      <a:alpha val="43137"/>
                    </a:srgbClr>
                  </a:outerShdw>
                </a:effectLst>
              </a:rPr>
              <a:t> di </a:t>
            </a:r>
            <a:r>
              <a:rPr lang="en-US" sz="3600" dirty="0" err="1">
                <a:effectLst>
                  <a:outerShdw blurRad="38100" dist="38100" dir="2700000" algn="tl">
                    <a:srgbClr val="000000">
                      <a:alpha val="43137"/>
                    </a:srgbClr>
                  </a:outerShdw>
                </a:effectLst>
              </a:rPr>
              <a:t>una</a:t>
            </a:r>
            <a:r>
              <a:rPr lang="en-US" sz="3600" dirty="0">
                <a:effectLst>
                  <a:outerShdw blurRad="38100" dist="38100" dir="2700000" algn="tl">
                    <a:srgbClr val="000000">
                      <a:alpha val="43137"/>
                    </a:srgbClr>
                  </a:outerShdw>
                </a:effectLst>
              </a:rPr>
              <a:t> </a:t>
            </a:r>
          </a:p>
          <a:p>
            <a:pPr algn="ctr"/>
            <a:r>
              <a:rPr lang="en-US" sz="3600" dirty="0" err="1">
                <a:effectLst>
                  <a:outerShdw blurRad="38100" dist="38100" dir="2700000" algn="tl">
                    <a:srgbClr val="000000">
                      <a:alpha val="43137"/>
                    </a:srgbClr>
                  </a:outerShdw>
                </a:effectLst>
              </a:rPr>
              <a:t>Endoscopia</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mirata</a:t>
            </a:r>
            <a:endParaRPr lang="en-US" sz="3600" dirty="0">
              <a:effectLst>
                <a:outerShdw blurRad="38100" dist="38100" dir="2700000" algn="tl">
                  <a:srgbClr val="000000">
                    <a:alpha val="43137"/>
                  </a:srgbClr>
                </a:outerShdw>
              </a:effectLst>
            </a:endParaRPr>
          </a:p>
        </p:txBody>
      </p:sp>
      <p:sp>
        <p:nvSpPr>
          <p:cNvPr id="6" name="CasellaDiTesto 5">
            <a:extLst>
              <a:ext uri="{FF2B5EF4-FFF2-40B4-BE49-F238E27FC236}">
                <a16:creationId xmlns:a16="http://schemas.microsoft.com/office/drawing/2014/main" id="{9A471D5B-325A-6FED-70B4-63EFE8B0F066}"/>
              </a:ext>
            </a:extLst>
          </p:cNvPr>
          <p:cNvSpPr txBox="1"/>
          <p:nvPr/>
        </p:nvSpPr>
        <p:spPr>
          <a:xfrm>
            <a:off x="6735829" y="4987637"/>
            <a:ext cx="3422284" cy="1477328"/>
          </a:xfrm>
          <a:prstGeom prst="rect">
            <a:avLst/>
          </a:prstGeom>
          <a:noFill/>
        </p:spPr>
        <p:txBody>
          <a:bodyPr wrap="none" rtlCol="0">
            <a:spAutoFit/>
          </a:bodyPr>
          <a:lstStyle/>
          <a:p>
            <a:pPr algn="ctr"/>
            <a:r>
              <a:rPr lang="en-US" sz="2000" b="1" dirty="0"/>
              <a:t>Vito Annese</a:t>
            </a:r>
          </a:p>
          <a:p>
            <a:pPr algn="ctr"/>
            <a:endParaRPr lang="en-US" sz="2000" b="1" dirty="0"/>
          </a:p>
          <a:p>
            <a:pPr algn="ctr"/>
            <a:r>
              <a:rPr lang="en-US" sz="1600" i="1" dirty="0" err="1"/>
              <a:t>Gastroenterologia</a:t>
            </a:r>
            <a:r>
              <a:rPr lang="en-US" sz="1600" i="1" dirty="0"/>
              <a:t> IRRCS Pol. S. Donato</a:t>
            </a:r>
          </a:p>
          <a:p>
            <a:pPr algn="ctr"/>
            <a:r>
              <a:rPr lang="en-US" sz="1600" i="1" dirty="0" err="1"/>
              <a:t>Universita</a:t>
            </a:r>
            <a:r>
              <a:rPr lang="en-US" sz="1600" i="1" dirty="0"/>
              <a:t>’ Vita e Salute, S. Raffaele</a:t>
            </a:r>
          </a:p>
          <a:p>
            <a:pPr algn="ctr"/>
            <a:endParaRPr lang="en-US" dirty="0"/>
          </a:p>
        </p:txBody>
      </p:sp>
    </p:spTree>
    <p:extLst>
      <p:ext uri="{BB962C8B-B14F-4D97-AF65-F5344CB8AC3E}">
        <p14:creationId xmlns:p14="http://schemas.microsoft.com/office/powerpoint/2010/main" val="64444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22CBF0-6F8C-CA82-9BDF-7A63ABDD0F31}"/>
              </a:ext>
            </a:extLst>
          </p:cNvPr>
          <p:cNvSpPr>
            <a:spLocks noGrp="1"/>
          </p:cNvSpPr>
          <p:nvPr>
            <p:ph type="title"/>
          </p:nvPr>
        </p:nvSpPr>
        <p:spPr>
          <a:xfrm>
            <a:off x="838200" y="7931"/>
            <a:ext cx="10515600" cy="1325563"/>
          </a:xfrm>
        </p:spPr>
        <p:txBody>
          <a:bodyPr>
            <a:normAutofit/>
          </a:bodyPr>
          <a:lstStyle/>
          <a:p>
            <a:r>
              <a:rPr lang="en-US" sz="3600" dirty="0">
                <a:effectLst>
                  <a:outerShdw blurRad="38100" dist="38100" dir="2700000" algn="tl">
                    <a:srgbClr val="000000">
                      <a:alpha val="43137"/>
                    </a:srgbClr>
                  </a:outerShdw>
                </a:effectLst>
                <a:latin typeface="+mn-lt"/>
              </a:rPr>
              <a:t>Statement 2 </a:t>
            </a:r>
          </a:p>
        </p:txBody>
      </p:sp>
      <p:sp>
        <p:nvSpPr>
          <p:cNvPr id="3" name="Segnaposto contenuto 2">
            <a:extLst>
              <a:ext uri="{FF2B5EF4-FFF2-40B4-BE49-F238E27FC236}">
                <a16:creationId xmlns:a16="http://schemas.microsoft.com/office/drawing/2014/main" id="{77A4106C-0500-023D-4556-BBC46ABE9B7D}"/>
              </a:ext>
            </a:extLst>
          </p:cNvPr>
          <p:cNvSpPr>
            <a:spLocks noGrp="1"/>
          </p:cNvSpPr>
          <p:nvPr>
            <p:ph idx="1"/>
          </p:nvPr>
        </p:nvSpPr>
        <p:spPr/>
        <p:txBody>
          <a:bodyPr/>
          <a:lstStyle/>
          <a:p>
            <a:pPr algn="just"/>
            <a:r>
              <a:rPr lang="en-US" dirty="0"/>
              <a:t>Identification and subsequent repair of HH larger than 2 cm may improve outcomes in patients undergoing bariatric procedures.</a:t>
            </a:r>
          </a:p>
          <a:p>
            <a:pPr algn="just"/>
            <a:r>
              <a:rPr lang="it-IT" sz="2400" i="1" dirty="0" err="1">
                <a:effectLst/>
              </a:rPr>
              <a:t>Conditional</a:t>
            </a:r>
            <a:r>
              <a:rPr lang="it-IT" sz="2400" i="1" dirty="0">
                <a:effectLst/>
              </a:rPr>
              <a:t> </a:t>
            </a:r>
            <a:r>
              <a:rPr lang="it-IT" sz="2400" i="1" dirty="0" err="1">
                <a:effectLst/>
              </a:rPr>
              <a:t>Recommendation</a:t>
            </a:r>
            <a:r>
              <a:rPr lang="it-IT" sz="2400" i="1" dirty="0">
                <a:effectLst/>
              </a:rPr>
              <a:t>—Low Quality </a:t>
            </a:r>
            <a:r>
              <a:rPr lang="it-IT" sz="2400" i="1" dirty="0" err="1">
                <a:effectLst/>
              </a:rPr>
              <a:t>Evidence</a:t>
            </a:r>
            <a:r>
              <a:rPr lang="it-IT" i="1" dirty="0">
                <a:effectLst/>
              </a:rPr>
              <a:t>.</a:t>
            </a:r>
            <a:endParaRPr lang="it-IT" dirty="0">
              <a:effectLst/>
            </a:endParaRPr>
          </a:p>
          <a:p>
            <a:pPr algn="just"/>
            <a:endParaRPr lang="en-US" dirty="0"/>
          </a:p>
        </p:txBody>
      </p:sp>
      <p:pic>
        <p:nvPicPr>
          <p:cNvPr id="4" name="Picture 2" descr="Group Decision-Making: How to Build Consensus &amp; Ensure You Are Change-Ready  — The Center Consulting Group">
            <a:extLst>
              <a:ext uri="{FF2B5EF4-FFF2-40B4-BE49-F238E27FC236}">
                <a16:creationId xmlns:a16="http://schemas.microsoft.com/office/drawing/2014/main" id="{34CA23C4-7B3F-C350-F1A8-0C5AF92B8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313" y="0"/>
            <a:ext cx="2495550" cy="142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916320-BA83-0303-4852-F2D280007826}"/>
              </a:ext>
            </a:extLst>
          </p:cNvPr>
          <p:cNvSpPr>
            <a:spLocks noGrp="1"/>
          </p:cNvSpPr>
          <p:nvPr>
            <p:ph type="title"/>
          </p:nvPr>
        </p:nvSpPr>
        <p:spPr>
          <a:xfrm>
            <a:off x="838200" y="-6834"/>
            <a:ext cx="10515600" cy="1325563"/>
          </a:xfrm>
        </p:spPr>
        <p:txBody>
          <a:bodyPr>
            <a:normAutofit/>
          </a:bodyPr>
          <a:lstStyle/>
          <a:p>
            <a:r>
              <a:rPr lang="en-US" sz="3600" dirty="0">
                <a:effectLst>
                  <a:outerShdw blurRad="38100" dist="38100" dir="2700000" algn="tl">
                    <a:srgbClr val="000000">
                      <a:alpha val="43137"/>
                    </a:srgbClr>
                  </a:outerShdw>
                </a:effectLst>
                <a:latin typeface="+mn-lt"/>
              </a:rPr>
              <a:t>Statement 2 </a:t>
            </a:r>
            <a:endParaRPr lang="en-US" sz="3600"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937DB3B9-08A9-C9CB-5897-225E4CC0EF49}"/>
              </a:ext>
            </a:extLst>
          </p:cNvPr>
          <p:cNvSpPr>
            <a:spLocks noGrp="1"/>
          </p:cNvSpPr>
          <p:nvPr>
            <p:ph idx="1"/>
          </p:nvPr>
        </p:nvSpPr>
        <p:spPr>
          <a:xfrm>
            <a:off x="838200" y="1453666"/>
            <a:ext cx="10515600" cy="4351338"/>
          </a:xfrm>
        </p:spPr>
        <p:txBody>
          <a:bodyPr>
            <a:normAutofit/>
          </a:bodyPr>
          <a:lstStyle/>
          <a:p>
            <a:pPr algn="just"/>
            <a:r>
              <a:rPr lang="en-US" dirty="0"/>
              <a:t>HH may be present in nearly 40% of morbidly obese patients [1]</a:t>
            </a:r>
          </a:p>
          <a:p>
            <a:pPr algn="just"/>
            <a:r>
              <a:rPr lang="en-US" dirty="0"/>
              <a:t>A recent meta-analysis investigated the effects of concomitant LSG and HHR in patients with GERD. From the pooled analysis of 18 randomized (n=1) and nonrandomized (n=17) studies including 937 patients, the authors found that concomitant LSG and HHR had a </a:t>
            </a:r>
            <a:r>
              <a:rPr lang="en-US" dirty="0">
                <a:solidFill>
                  <a:srgbClr val="C00000"/>
                </a:solidFill>
              </a:rPr>
              <a:t>positive effect on weight loss, erosive esophagitis </a:t>
            </a:r>
            <a:r>
              <a:rPr lang="en-US" dirty="0"/>
              <a:t>(OR=0.12), and improvement of </a:t>
            </a:r>
            <a:r>
              <a:rPr lang="en-US" dirty="0">
                <a:solidFill>
                  <a:srgbClr val="C00000"/>
                </a:solidFill>
              </a:rPr>
              <a:t>GERD symptoms </a:t>
            </a:r>
            <a:r>
              <a:rPr lang="en-US" dirty="0"/>
              <a:t>(OR=020). [2]</a:t>
            </a:r>
          </a:p>
          <a:p>
            <a:pPr algn="just"/>
            <a:r>
              <a:rPr lang="en-US" dirty="0"/>
              <a:t>In addition, the OR for remission of GERD symptoms was significantly higher in patients undergoing LSG+HHR compared to LSG without HHR (OR=2.97; 95%CI: 1.8–4.9, P&lt;0.0001).</a:t>
            </a:r>
          </a:p>
          <a:p>
            <a:pPr algn="just"/>
            <a:endParaRPr lang="en-US" dirty="0"/>
          </a:p>
        </p:txBody>
      </p:sp>
      <p:sp>
        <p:nvSpPr>
          <p:cNvPr id="4" name="CasellaDiTesto 3">
            <a:extLst>
              <a:ext uri="{FF2B5EF4-FFF2-40B4-BE49-F238E27FC236}">
                <a16:creationId xmlns:a16="http://schemas.microsoft.com/office/drawing/2014/main" id="{FE4408F1-4372-576D-D695-CF6AD2D0E687}"/>
              </a:ext>
            </a:extLst>
          </p:cNvPr>
          <p:cNvSpPr txBox="1"/>
          <p:nvPr/>
        </p:nvSpPr>
        <p:spPr>
          <a:xfrm>
            <a:off x="3615930" y="6068475"/>
            <a:ext cx="4468467" cy="584775"/>
          </a:xfrm>
          <a:prstGeom prst="rect">
            <a:avLst/>
          </a:prstGeom>
          <a:noFill/>
        </p:spPr>
        <p:txBody>
          <a:bodyPr wrap="none" rtlCol="0">
            <a:spAutoFit/>
          </a:bodyPr>
          <a:lstStyle/>
          <a:p>
            <a:r>
              <a:rPr lang="en-US" sz="1600" dirty="0"/>
              <a:t>1. Che F, et al. Surg </a:t>
            </a:r>
            <a:r>
              <a:rPr lang="en-US" sz="1600" dirty="0" err="1"/>
              <a:t>Obes</a:t>
            </a:r>
            <a:r>
              <a:rPr lang="en-US" sz="1600" dirty="0"/>
              <a:t> </a:t>
            </a:r>
            <a:r>
              <a:rPr lang="en-US" sz="1600" dirty="0" err="1"/>
              <a:t>Relat</a:t>
            </a:r>
            <a:r>
              <a:rPr lang="en-US" sz="1600" dirty="0"/>
              <a:t> Dis 2013;9(6):920–4.</a:t>
            </a:r>
          </a:p>
          <a:p>
            <a:r>
              <a:rPr lang="en-US" sz="1600" dirty="0"/>
              <a:t>2. Chen W, et al. </a:t>
            </a:r>
            <a:r>
              <a:rPr lang="en-US" sz="1600" dirty="0" err="1"/>
              <a:t>Obes</a:t>
            </a:r>
            <a:r>
              <a:rPr lang="en-US" sz="1600" dirty="0"/>
              <a:t> Surg 2021;31(9):3905–18.</a:t>
            </a:r>
          </a:p>
        </p:txBody>
      </p:sp>
      <p:pic>
        <p:nvPicPr>
          <p:cNvPr id="5" name="Picture 2" descr="Meta analisi: Cos'è e come si fa | QuestionPro">
            <a:extLst>
              <a:ext uri="{FF2B5EF4-FFF2-40B4-BE49-F238E27FC236}">
                <a16:creationId xmlns:a16="http://schemas.microsoft.com/office/drawing/2014/main" id="{DEC11CEF-F48D-ACA5-F2F1-2286231FC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150" y="22221"/>
            <a:ext cx="1847850" cy="109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19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2CDD6F-4A72-BA6F-845A-9166CED2D4D8}"/>
              </a:ext>
            </a:extLst>
          </p:cNvPr>
          <p:cNvSpPr>
            <a:spLocks noGrp="1"/>
          </p:cNvSpPr>
          <p:nvPr>
            <p:ph type="title"/>
          </p:nvPr>
        </p:nvSpPr>
        <p:spPr>
          <a:xfrm>
            <a:off x="838200" y="-6834"/>
            <a:ext cx="10515600" cy="1325563"/>
          </a:xfrm>
        </p:spPr>
        <p:txBody>
          <a:bodyPr>
            <a:normAutofit/>
          </a:bodyPr>
          <a:lstStyle/>
          <a:p>
            <a:r>
              <a:rPr lang="en-US" sz="3600" dirty="0">
                <a:effectLst>
                  <a:outerShdw blurRad="38100" dist="38100" dir="2700000" algn="tl">
                    <a:srgbClr val="000000">
                      <a:alpha val="43137"/>
                    </a:srgbClr>
                  </a:outerShdw>
                </a:effectLst>
                <a:latin typeface="+mn-lt"/>
              </a:rPr>
              <a:t>Statement 2 </a:t>
            </a:r>
            <a:endParaRPr lang="en-US" sz="3600"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251124C5-3A6D-5564-8378-A80457D924F8}"/>
              </a:ext>
            </a:extLst>
          </p:cNvPr>
          <p:cNvSpPr>
            <a:spLocks noGrp="1"/>
          </p:cNvSpPr>
          <p:nvPr>
            <p:ph idx="1"/>
          </p:nvPr>
        </p:nvSpPr>
        <p:spPr>
          <a:xfrm>
            <a:off x="838200" y="1267686"/>
            <a:ext cx="10515600" cy="4351338"/>
          </a:xfrm>
        </p:spPr>
        <p:txBody>
          <a:bodyPr>
            <a:normAutofit fontScale="92500" lnSpcReduction="10000"/>
          </a:bodyPr>
          <a:lstStyle/>
          <a:p>
            <a:pPr algn="just"/>
            <a:r>
              <a:rPr lang="en-US" dirty="0"/>
              <a:t>In contrast, another meta-analysis on 838 patients found that although HHR significantly prolonged the procedure time of LSG, there was </a:t>
            </a:r>
            <a:r>
              <a:rPr lang="en-US" dirty="0">
                <a:solidFill>
                  <a:srgbClr val="C00000"/>
                </a:solidFill>
              </a:rPr>
              <a:t>no differences</a:t>
            </a:r>
            <a:r>
              <a:rPr lang="en-US" dirty="0"/>
              <a:t> in terms of </a:t>
            </a:r>
            <a:r>
              <a:rPr lang="en-US" dirty="0">
                <a:solidFill>
                  <a:srgbClr val="C00000"/>
                </a:solidFill>
              </a:rPr>
              <a:t>GERD improvement </a:t>
            </a:r>
            <a:r>
              <a:rPr lang="en-US" dirty="0"/>
              <a:t>in patients undergoing HHR+LSG or LSG alone.[1]</a:t>
            </a:r>
          </a:p>
          <a:p>
            <a:pPr algn="just"/>
            <a:r>
              <a:rPr lang="en-US" dirty="0"/>
              <a:t>In a RCT, 100 obese patients with HH who were scheduled for bariatric surgery were randomized to LSG with crural repair or LSG alone. The authors found that LSG with or without HHR had </a:t>
            </a:r>
            <a:r>
              <a:rPr lang="en-US" dirty="0">
                <a:solidFill>
                  <a:srgbClr val="C00000"/>
                </a:solidFill>
              </a:rPr>
              <a:t>comparable outcomes </a:t>
            </a:r>
            <a:r>
              <a:rPr lang="en-US" dirty="0"/>
              <a:t>in terms of postoperative reflux symptoms.[2]</a:t>
            </a:r>
          </a:p>
          <a:p>
            <a:pPr algn="just"/>
            <a:r>
              <a:rPr lang="en-US" dirty="0"/>
              <a:t>Evidence on a possible superiority of LSG+HHR compared to LSG alone is contradictory. Further randomized studies are needed to increase the quality of available evidence. However, current evidence suggests the need of identifying a HH and treating it accordingly.</a:t>
            </a:r>
          </a:p>
        </p:txBody>
      </p:sp>
      <p:sp>
        <p:nvSpPr>
          <p:cNvPr id="4" name="CasellaDiTesto 3">
            <a:extLst>
              <a:ext uri="{FF2B5EF4-FFF2-40B4-BE49-F238E27FC236}">
                <a16:creationId xmlns:a16="http://schemas.microsoft.com/office/drawing/2014/main" id="{9731A299-75F2-14CB-0800-583FAE07F998}"/>
              </a:ext>
            </a:extLst>
          </p:cNvPr>
          <p:cNvSpPr txBox="1"/>
          <p:nvPr/>
        </p:nvSpPr>
        <p:spPr>
          <a:xfrm>
            <a:off x="3657600" y="5805004"/>
            <a:ext cx="5047985" cy="646331"/>
          </a:xfrm>
          <a:prstGeom prst="rect">
            <a:avLst/>
          </a:prstGeom>
          <a:noFill/>
        </p:spPr>
        <p:txBody>
          <a:bodyPr wrap="none" rtlCol="0">
            <a:spAutoFit/>
          </a:bodyPr>
          <a:lstStyle/>
          <a:p>
            <a:r>
              <a:rPr lang="en-US" dirty="0"/>
              <a:t>1. </a:t>
            </a:r>
            <a:r>
              <a:rPr lang="en-US" dirty="0" err="1"/>
              <a:t>Małczak</a:t>
            </a:r>
            <a:r>
              <a:rPr lang="en-US" dirty="0"/>
              <a:t> P, et al. Pol </a:t>
            </a:r>
            <a:r>
              <a:rPr lang="en-US" dirty="0" err="1"/>
              <a:t>Przegl</a:t>
            </a:r>
            <a:r>
              <a:rPr lang="en-US" dirty="0"/>
              <a:t> </a:t>
            </a:r>
            <a:r>
              <a:rPr lang="en-US" dirty="0" err="1"/>
              <a:t>Chir</a:t>
            </a:r>
            <a:r>
              <a:rPr lang="en-US" dirty="0"/>
              <a:t> 2021;93(5):1–6.</a:t>
            </a:r>
          </a:p>
          <a:p>
            <a:r>
              <a:rPr lang="en-US" dirty="0"/>
              <a:t>2. Snyder B, Surg </a:t>
            </a:r>
            <a:r>
              <a:rPr lang="en-US" dirty="0" err="1"/>
              <a:t>Obes</a:t>
            </a:r>
            <a:r>
              <a:rPr lang="en-US" dirty="0"/>
              <a:t> </a:t>
            </a:r>
            <a:r>
              <a:rPr lang="en-US" dirty="0" err="1"/>
              <a:t>Relat</a:t>
            </a:r>
            <a:r>
              <a:rPr lang="en-US" dirty="0"/>
              <a:t> Dis 2016;12(9):1681–8.</a:t>
            </a:r>
          </a:p>
        </p:txBody>
      </p:sp>
      <p:pic>
        <p:nvPicPr>
          <p:cNvPr id="5" name="Picture 2" descr="Meta analisi: Cos'è e come si fa | QuestionPro">
            <a:extLst>
              <a:ext uri="{FF2B5EF4-FFF2-40B4-BE49-F238E27FC236}">
                <a16:creationId xmlns:a16="http://schemas.microsoft.com/office/drawing/2014/main" id="{6A3B8597-5073-E997-0F48-D7A9995E5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150" y="22221"/>
            <a:ext cx="1847850" cy="109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79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33402-1906-D492-7B90-6F4F6451AD1D}"/>
              </a:ext>
            </a:extLst>
          </p:cNvPr>
          <p:cNvSpPr>
            <a:spLocks noGrp="1"/>
          </p:cNvSpPr>
          <p:nvPr>
            <p:ph type="title"/>
          </p:nvPr>
        </p:nvSpPr>
        <p:spPr>
          <a:xfrm>
            <a:off x="838200" y="8664"/>
            <a:ext cx="10515600" cy="1325563"/>
          </a:xfrm>
        </p:spPr>
        <p:txBody>
          <a:bodyPr>
            <a:normAutofit/>
          </a:bodyPr>
          <a:lstStyle/>
          <a:p>
            <a:r>
              <a:rPr lang="en-US" sz="3600" dirty="0">
                <a:effectLst>
                  <a:outerShdw blurRad="38100" dist="38100" dir="2700000" algn="tl">
                    <a:srgbClr val="000000">
                      <a:alpha val="43137"/>
                    </a:srgbClr>
                  </a:outerShdw>
                </a:effectLst>
                <a:latin typeface="+mn-lt"/>
              </a:rPr>
              <a:t>Statement 7</a:t>
            </a:r>
            <a:endParaRPr lang="en-US" sz="3600"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095C5B2B-7895-6151-5B0B-74D95F0C9F2D}"/>
              </a:ext>
            </a:extLst>
          </p:cNvPr>
          <p:cNvSpPr>
            <a:spLocks noGrp="1"/>
          </p:cNvSpPr>
          <p:nvPr>
            <p:ph idx="1"/>
          </p:nvPr>
        </p:nvSpPr>
        <p:spPr/>
        <p:txBody>
          <a:bodyPr/>
          <a:lstStyle/>
          <a:p>
            <a:pPr algn="just"/>
            <a:r>
              <a:rPr lang="en-US" dirty="0"/>
              <a:t>No recommendation can be made on the screening for Helicobacter pylori infection in patients planning bariatric procedures based on currently available evidence.</a:t>
            </a:r>
          </a:p>
          <a:p>
            <a:pPr algn="just"/>
            <a:r>
              <a:rPr lang="it-IT" sz="2400" i="1" dirty="0">
                <a:effectLst/>
              </a:rPr>
              <a:t>Agree:81.8%. No </a:t>
            </a:r>
            <a:r>
              <a:rPr lang="it-IT" sz="2400" i="1" dirty="0" err="1">
                <a:effectLst/>
              </a:rPr>
              <a:t>recommendation</a:t>
            </a:r>
            <a:endParaRPr lang="it-IT" sz="2400" i="1" dirty="0">
              <a:effectLst/>
            </a:endParaRPr>
          </a:p>
          <a:p>
            <a:pPr algn="just"/>
            <a:endParaRPr lang="en-US" dirty="0"/>
          </a:p>
        </p:txBody>
      </p:sp>
      <p:pic>
        <p:nvPicPr>
          <p:cNvPr id="4" name="Picture 2" descr="Group Decision-Making: How to Build Consensus &amp; Ensure You Are Change-Ready  — The Center Consulting Group">
            <a:extLst>
              <a:ext uri="{FF2B5EF4-FFF2-40B4-BE49-F238E27FC236}">
                <a16:creationId xmlns:a16="http://schemas.microsoft.com/office/drawing/2014/main" id="{FDB1DC37-C196-F126-6012-785EC7B70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313" y="0"/>
            <a:ext cx="2495550" cy="142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86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594D79-6738-EC00-CB4A-855C8B78B94F}"/>
              </a:ext>
            </a:extLst>
          </p:cNvPr>
          <p:cNvSpPr>
            <a:spLocks noGrp="1"/>
          </p:cNvSpPr>
          <p:nvPr>
            <p:ph type="title"/>
          </p:nvPr>
        </p:nvSpPr>
        <p:spPr>
          <a:xfrm>
            <a:off x="838200" y="8664"/>
            <a:ext cx="10515600" cy="1325563"/>
          </a:xfrm>
        </p:spPr>
        <p:txBody>
          <a:bodyPr>
            <a:normAutofit/>
          </a:bodyPr>
          <a:lstStyle/>
          <a:p>
            <a:r>
              <a:rPr lang="en-US" sz="3600" dirty="0">
                <a:effectLst>
                  <a:outerShdw blurRad="38100" dist="38100" dir="2700000" algn="tl">
                    <a:srgbClr val="000000">
                      <a:alpha val="43137"/>
                    </a:srgbClr>
                  </a:outerShdw>
                </a:effectLst>
                <a:latin typeface="+mn-lt"/>
              </a:rPr>
              <a:t>Statement 7</a:t>
            </a:r>
            <a:endParaRPr lang="en-US" sz="3600"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2F6FE6CC-6FCA-EA5F-DD47-EE4944551A09}"/>
              </a:ext>
            </a:extLst>
          </p:cNvPr>
          <p:cNvSpPr>
            <a:spLocks noGrp="1"/>
          </p:cNvSpPr>
          <p:nvPr>
            <p:ph idx="1"/>
          </p:nvPr>
        </p:nvSpPr>
        <p:spPr>
          <a:xfrm>
            <a:off x="838200" y="1345178"/>
            <a:ext cx="10515600" cy="4351338"/>
          </a:xfrm>
        </p:spPr>
        <p:txBody>
          <a:bodyPr>
            <a:normAutofit fontScale="92500"/>
          </a:bodyPr>
          <a:lstStyle/>
          <a:p>
            <a:pPr algn="just"/>
            <a:r>
              <a:rPr lang="en-US" dirty="0"/>
              <a:t>Prevalence estimates of HP infection in obese patients undergoing bariatric procedures are heterogeneous, with meta-analytic studies showing prevalence rates ranging from 0.13% to 49%. Similarly, the impact of HP infection on surgical outcomes is unclear.][1]</a:t>
            </a:r>
          </a:p>
          <a:p>
            <a:pPr algn="just"/>
            <a:r>
              <a:rPr lang="en-US" dirty="0"/>
              <a:t>In a meta-analysis on 255,435 patients undergoing bariatric procedures, HP infection was associated with a </a:t>
            </a:r>
            <a:r>
              <a:rPr lang="en-US" dirty="0">
                <a:solidFill>
                  <a:srgbClr val="C00000"/>
                </a:solidFill>
              </a:rPr>
              <a:t>10-fold increase </a:t>
            </a:r>
            <a:r>
              <a:rPr lang="en-US" dirty="0"/>
              <a:t>in marginal </a:t>
            </a:r>
            <a:r>
              <a:rPr lang="en-US" dirty="0">
                <a:solidFill>
                  <a:srgbClr val="C00000"/>
                </a:solidFill>
              </a:rPr>
              <a:t>ulcers</a:t>
            </a:r>
            <a:r>
              <a:rPr lang="en-US" dirty="0"/>
              <a:t> formation following RYGB compared to HP-negative patients. However, the rates of bleeding, leak, hospital length of stay was the same [2]</a:t>
            </a:r>
          </a:p>
          <a:p>
            <a:pPr algn="just"/>
            <a:r>
              <a:rPr lang="en-US" dirty="0"/>
              <a:t>Another meta-analysis found that there was n</a:t>
            </a:r>
            <a:r>
              <a:rPr lang="en-US" dirty="0">
                <a:solidFill>
                  <a:srgbClr val="C00000"/>
                </a:solidFill>
              </a:rPr>
              <a:t>o difference in the incidence of post operative complications</a:t>
            </a:r>
            <a:r>
              <a:rPr lang="en-US" dirty="0"/>
              <a:t> in HP-positive patients undergoing pre-operative HP eradication therapy compared to HP-negative patients [1]</a:t>
            </a:r>
          </a:p>
        </p:txBody>
      </p:sp>
      <p:sp>
        <p:nvSpPr>
          <p:cNvPr id="4" name="CasellaDiTesto 3">
            <a:extLst>
              <a:ext uri="{FF2B5EF4-FFF2-40B4-BE49-F238E27FC236}">
                <a16:creationId xmlns:a16="http://schemas.microsoft.com/office/drawing/2014/main" id="{8B13C552-0259-7263-609E-901A20FBCE70}"/>
              </a:ext>
            </a:extLst>
          </p:cNvPr>
          <p:cNvSpPr txBox="1"/>
          <p:nvPr/>
        </p:nvSpPr>
        <p:spPr>
          <a:xfrm>
            <a:off x="2913681" y="6037478"/>
            <a:ext cx="5336910" cy="584775"/>
          </a:xfrm>
          <a:prstGeom prst="rect">
            <a:avLst/>
          </a:prstGeom>
          <a:noFill/>
        </p:spPr>
        <p:txBody>
          <a:bodyPr wrap="none" rtlCol="0">
            <a:spAutoFit/>
          </a:bodyPr>
          <a:lstStyle/>
          <a:p>
            <a:r>
              <a:rPr lang="en-US" sz="1600" dirty="0"/>
              <a:t>1. Smelt HJM, et al. Surg </a:t>
            </a:r>
            <a:r>
              <a:rPr lang="en-US" sz="1600" dirty="0" err="1"/>
              <a:t>Obes</a:t>
            </a:r>
            <a:r>
              <a:rPr lang="en-US" sz="1600" dirty="0"/>
              <a:t> </a:t>
            </a:r>
            <a:r>
              <a:rPr lang="en-US" sz="1600" dirty="0" err="1"/>
              <a:t>Relat</a:t>
            </a:r>
            <a:r>
              <a:rPr lang="en-US" sz="1600" dirty="0"/>
              <a:t> Dis 2018;14(10):1645–57.</a:t>
            </a:r>
          </a:p>
          <a:p>
            <a:r>
              <a:rPr lang="en-US" sz="1600" dirty="0"/>
              <a:t>2. </a:t>
            </a:r>
            <a:r>
              <a:rPr lang="en-US" sz="1600" dirty="0" err="1"/>
              <a:t>Mocanu</a:t>
            </a:r>
            <a:r>
              <a:rPr lang="en-US" sz="1600" dirty="0"/>
              <a:t> V, et </a:t>
            </a:r>
            <a:r>
              <a:rPr lang="en-US" sz="1600" dirty="0" err="1"/>
              <a:t>al.Obes</a:t>
            </a:r>
            <a:r>
              <a:rPr lang="en-US" sz="1600" dirty="0"/>
              <a:t> Surg 2018;28(2):567–73.</a:t>
            </a:r>
          </a:p>
        </p:txBody>
      </p:sp>
      <p:pic>
        <p:nvPicPr>
          <p:cNvPr id="5" name="Picture 2" descr="Meta analisi: Cos'è e come si fa | QuestionPro">
            <a:extLst>
              <a:ext uri="{FF2B5EF4-FFF2-40B4-BE49-F238E27FC236}">
                <a16:creationId xmlns:a16="http://schemas.microsoft.com/office/drawing/2014/main" id="{EC7046B3-79D0-DDF7-F560-341AEB060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150" y="22221"/>
            <a:ext cx="1847850" cy="109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5F6D7-4F1C-5300-9F3D-90D96FE1CE3E}"/>
              </a:ext>
            </a:extLst>
          </p:cNvPr>
          <p:cNvSpPr>
            <a:spLocks noGrp="1"/>
          </p:cNvSpPr>
          <p:nvPr>
            <p:ph type="title"/>
          </p:nvPr>
        </p:nvSpPr>
        <p:spPr>
          <a:xfrm>
            <a:off x="838200" y="-20640"/>
            <a:ext cx="10515600" cy="1149354"/>
          </a:xfrm>
        </p:spPr>
        <p:txBody>
          <a:bodyPr>
            <a:normAutofit/>
          </a:bodyPr>
          <a:lstStyle/>
          <a:p>
            <a:r>
              <a:rPr lang="en-US" sz="3600" dirty="0">
                <a:effectLst>
                  <a:outerShdw blurRad="38100" dist="38100" dir="2700000" algn="tl">
                    <a:srgbClr val="000000">
                      <a:alpha val="43137"/>
                    </a:srgbClr>
                  </a:outerShdw>
                </a:effectLst>
                <a:latin typeface="+mn-lt"/>
              </a:rPr>
              <a:t>Impact of pre-op Endoscopy</a:t>
            </a:r>
          </a:p>
        </p:txBody>
      </p:sp>
      <p:pic>
        <p:nvPicPr>
          <p:cNvPr id="5" name="Immagine 4" descr="Immagine che contiene testo, schermata, Carattere, Sito Web&#10;&#10;Descrizione generata automaticamente">
            <a:extLst>
              <a:ext uri="{FF2B5EF4-FFF2-40B4-BE49-F238E27FC236}">
                <a16:creationId xmlns:a16="http://schemas.microsoft.com/office/drawing/2014/main" id="{41290945-8468-EB8B-B6DC-EEBD3A6CEC8E}"/>
              </a:ext>
            </a:extLst>
          </p:cNvPr>
          <p:cNvPicPr>
            <a:picLocks noChangeAspect="1"/>
          </p:cNvPicPr>
          <p:nvPr/>
        </p:nvPicPr>
        <p:blipFill>
          <a:blip r:embed="rId3"/>
          <a:stretch>
            <a:fillRect/>
          </a:stretch>
        </p:blipFill>
        <p:spPr>
          <a:xfrm>
            <a:off x="93519" y="828675"/>
            <a:ext cx="12004962" cy="5200650"/>
          </a:xfrm>
          <a:prstGeom prst="rect">
            <a:avLst/>
          </a:prstGeom>
        </p:spPr>
      </p:pic>
      <p:sp>
        <p:nvSpPr>
          <p:cNvPr id="6" name="CasellaDiTesto 5">
            <a:extLst>
              <a:ext uri="{FF2B5EF4-FFF2-40B4-BE49-F238E27FC236}">
                <a16:creationId xmlns:a16="http://schemas.microsoft.com/office/drawing/2014/main" id="{00605E7C-B7AD-3D45-A063-9DAAF7AC3149}"/>
              </a:ext>
            </a:extLst>
          </p:cNvPr>
          <p:cNvSpPr txBox="1"/>
          <p:nvPr/>
        </p:nvSpPr>
        <p:spPr>
          <a:xfrm>
            <a:off x="3271838" y="6315075"/>
            <a:ext cx="6286500" cy="307777"/>
          </a:xfrm>
          <a:prstGeom prst="rect">
            <a:avLst/>
          </a:prstGeom>
          <a:noFill/>
        </p:spPr>
        <p:txBody>
          <a:bodyPr wrap="square" rtlCol="0">
            <a:spAutoFit/>
          </a:bodyPr>
          <a:lstStyle/>
          <a:p>
            <a:r>
              <a:rPr lang="en-US" sz="1400" dirty="0" err="1"/>
              <a:t>Sawathanon</a:t>
            </a:r>
            <a:r>
              <a:rPr lang="en-US" sz="1400" dirty="0"/>
              <a:t> S et al. Surgical Endoscopy (2023) 37:2202–2208 </a:t>
            </a:r>
          </a:p>
        </p:txBody>
      </p:sp>
    </p:spTree>
    <p:extLst>
      <p:ext uri="{BB962C8B-B14F-4D97-AF65-F5344CB8AC3E}">
        <p14:creationId xmlns:p14="http://schemas.microsoft.com/office/powerpoint/2010/main" val="392903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6E5CDBC2-7EA0-337A-69F0-5E3950C72306}"/>
              </a:ext>
            </a:extLst>
          </p:cNvPr>
          <p:cNvSpPr>
            <a:spLocks noGrp="1"/>
          </p:cNvSpPr>
          <p:nvPr>
            <p:ph type="title"/>
          </p:nvPr>
        </p:nvSpPr>
        <p:spPr>
          <a:xfrm>
            <a:off x="838200" y="22225"/>
            <a:ext cx="10515600" cy="1325563"/>
          </a:xfrm>
        </p:spPr>
        <p:txBody>
          <a:bodyPr>
            <a:normAutofit/>
          </a:bodyPr>
          <a:lstStyle/>
          <a:p>
            <a:r>
              <a:rPr lang="en-US" sz="3600" dirty="0">
                <a:effectLst>
                  <a:outerShdw blurRad="38100" dist="38100" dir="2700000" algn="tl">
                    <a:srgbClr val="000000">
                      <a:alpha val="43137"/>
                    </a:srgbClr>
                  </a:outerShdw>
                </a:effectLst>
                <a:latin typeface="+mn-lt"/>
              </a:rPr>
              <a:t>A survey on pre-op Endoscopy</a:t>
            </a:r>
          </a:p>
        </p:txBody>
      </p:sp>
      <p:sp>
        <p:nvSpPr>
          <p:cNvPr id="4" name="Segnaposto contenuto 3">
            <a:extLst>
              <a:ext uri="{FF2B5EF4-FFF2-40B4-BE49-F238E27FC236}">
                <a16:creationId xmlns:a16="http://schemas.microsoft.com/office/drawing/2014/main" id="{B4479BD3-44EA-7554-928D-57489D4F55A7}"/>
              </a:ext>
            </a:extLst>
          </p:cNvPr>
          <p:cNvSpPr>
            <a:spLocks noGrp="1"/>
          </p:cNvSpPr>
          <p:nvPr>
            <p:ph idx="1"/>
          </p:nvPr>
        </p:nvSpPr>
        <p:spPr>
          <a:xfrm>
            <a:off x="838200" y="1347787"/>
            <a:ext cx="10515600" cy="4524375"/>
          </a:xfrm>
        </p:spPr>
        <p:txBody>
          <a:bodyPr>
            <a:normAutofit lnSpcReduction="10000"/>
          </a:bodyPr>
          <a:lstStyle/>
          <a:p>
            <a:pPr algn="just"/>
            <a:r>
              <a:rPr lang="en-US" dirty="0"/>
              <a:t>A retrospective chart review of 885 patients who underwent primary bariatric surgery </a:t>
            </a:r>
          </a:p>
          <a:p>
            <a:pPr algn="just"/>
            <a:r>
              <a:rPr lang="en-US" dirty="0"/>
              <a:t>One or more abnormal EGD findings were observed in 83.2% of patients</a:t>
            </a:r>
          </a:p>
          <a:p>
            <a:pPr algn="just"/>
            <a:r>
              <a:rPr lang="en-US" dirty="0"/>
              <a:t>More than half of our patients (54.7%) presented with history of heartburn, reflux, or GERD.</a:t>
            </a:r>
          </a:p>
          <a:p>
            <a:pPr algn="just"/>
            <a:r>
              <a:rPr lang="en-US" dirty="0"/>
              <a:t>EGD findings demonstrated a hernia in 43.1% of patients [(Type I: 40.6%; Type II: 0.5%; Type III: 2.1%)].</a:t>
            </a:r>
          </a:p>
          <a:p>
            <a:pPr algn="just"/>
            <a:r>
              <a:rPr lang="en-US" dirty="0"/>
              <a:t>Among patients who were biopsied, other findings included gastritis (32.4%), esophagitis (8.0%), eosinophilic esophagitis (4.7%), or duodenitis (2.7%)</a:t>
            </a:r>
          </a:p>
        </p:txBody>
      </p:sp>
      <p:sp>
        <p:nvSpPr>
          <p:cNvPr id="5" name="CasellaDiTesto 4">
            <a:extLst>
              <a:ext uri="{FF2B5EF4-FFF2-40B4-BE49-F238E27FC236}">
                <a16:creationId xmlns:a16="http://schemas.microsoft.com/office/drawing/2014/main" id="{48E8ECD9-AEBA-0424-08C1-F9796DEF76D2}"/>
              </a:ext>
            </a:extLst>
          </p:cNvPr>
          <p:cNvSpPr txBox="1"/>
          <p:nvPr/>
        </p:nvSpPr>
        <p:spPr>
          <a:xfrm>
            <a:off x="4046817" y="6176963"/>
            <a:ext cx="4098366" cy="307777"/>
          </a:xfrm>
          <a:prstGeom prst="rect">
            <a:avLst/>
          </a:prstGeom>
          <a:noFill/>
        </p:spPr>
        <p:txBody>
          <a:bodyPr wrap="none" rtlCol="0">
            <a:spAutoFit/>
          </a:bodyPr>
          <a:lstStyle/>
          <a:p>
            <a:r>
              <a:rPr lang="en-US" sz="1400" dirty="0"/>
              <a:t>Chen J et al. Surgical Endoscopy (2023) 37:3127–3135</a:t>
            </a:r>
          </a:p>
        </p:txBody>
      </p:sp>
      <p:pic>
        <p:nvPicPr>
          <p:cNvPr id="6" name="Immagine 5"/>
          <p:cNvPicPr>
            <a:picLocks noChangeAspect="1"/>
          </p:cNvPicPr>
          <p:nvPr/>
        </p:nvPicPr>
        <p:blipFill>
          <a:blip r:embed="rId3"/>
          <a:stretch>
            <a:fillRect/>
          </a:stretch>
        </p:blipFill>
        <p:spPr>
          <a:xfrm>
            <a:off x="10964299" y="22225"/>
            <a:ext cx="1083289" cy="982304"/>
          </a:xfrm>
          <a:prstGeom prst="rect">
            <a:avLst/>
          </a:prstGeom>
        </p:spPr>
      </p:pic>
    </p:spTree>
    <p:extLst>
      <p:ext uri="{BB962C8B-B14F-4D97-AF65-F5344CB8AC3E}">
        <p14:creationId xmlns:p14="http://schemas.microsoft.com/office/powerpoint/2010/main" val="231149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5C51E8-1A0C-DF51-8184-34441844B699}"/>
              </a:ext>
            </a:extLst>
          </p:cNvPr>
          <p:cNvSpPr>
            <a:spLocks noGrp="1"/>
          </p:cNvSpPr>
          <p:nvPr>
            <p:ph type="title"/>
          </p:nvPr>
        </p:nvSpPr>
        <p:spPr>
          <a:xfrm>
            <a:off x="838200" y="22219"/>
            <a:ext cx="10515600" cy="1325563"/>
          </a:xfrm>
        </p:spPr>
        <p:txBody>
          <a:bodyPr>
            <a:normAutofit/>
          </a:bodyPr>
          <a:lstStyle/>
          <a:p>
            <a:r>
              <a:rPr lang="en-US" sz="3600" dirty="0">
                <a:effectLst>
                  <a:outerShdw blurRad="38100" dist="38100" dir="2700000" algn="tl">
                    <a:srgbClr val="000000">
                      <a:alpha val="43137"/>
                    </a:srgbClr>
                  </a:outerShdw>
                </a:effectLst>
                <a:latin typeface="+mn-lt"/>
              </a:rPr>
              <a:t>A survey on pre-op Endoscopy</a:t>
            </a:r>
            <a:endParaRPr lang="en-US" sz="3600"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5A4637E6-C43E-FF11-F6DC-9FC787127628}"/>
              </a:ext>
            </a:extLst>
          </p:cNvPr>
          <p:cNvSpPr>
            <a:spLocks noGrp="1"/>
          </p:cNvSpPr>
          <p:nvPr>
            <p:ph idx="1"/>
          </p:nvPr>
        </p:nvSpPr>
        <p:spPr/>
        <p:txBody>
          <a:bodyPr>
            <a:normAutofit/>
          </a:bodyPr>
          <a:lstStyle/>
          <a:p>
            <a:r>
              <a:rPr lang="en-US" dirty="0"/>
              <a:t>Among patients who were biopsied, other findings included gastritis (32.4%), esophagitis (8.0%), eosinophilic esophagitis (4.7%),or duodenitis (2.7%). </a:t>
            </a:r>
          </a:p>
          <a:p>
            <a:r>
              <a:rPr lang="en-US" dirty="0"/>
              <a:t>We found ulcers in 6.7% of patients. Pathology was consistent with H. pylori in 9.8% of biopsies taken and consistent with BE in 2.7%.</a:t>
            </a:r>
          </a:p>
          <a:p>
            <a:r>
              <a:rPr lang="en-US" dirty="0"/>
              <a:t>Following routine p-EGD, 11.2% of patients were placed on PPI and 8.3% were recommended to stop NSAIDs.</a:t>
            </a:r>
          </a:p>
        </p:txBody>
      </p:sp>
      <p:sp>
        <p:nvSpPr>
          <p:cNvPr id="6" name="CasellaDiTesto 5">
            <a:extLst>
              <a:ext uri="{FF2B5EF4-FFF2-40B4-BE49-F238E27FC236}">
                <a16:creationId xmlns:a16="http://schemas.microsoft.com/office/drawing/2014/main" id="{A2BA7FDA-BC9C-124E-6186-FB581CCE4A8F}"/>
              </a:ext>
            </a:extLst>
          </p:cNvPr>
          <p:cNvSpPr txBox="1"/>
          <p:nvPr/>
        </p:nvSpPr>
        <p:spPr>
          <a:xfrm>
            <a:off x="4046817" y="6176963"/>
            <a:ext cx="4098366" cy="307777"/>
          </a:xfrm>
          <a:prstGeom prst="rect">
            <a:avLst/>
          </a:prstGeom>
          <a:noFill/>
        </p:spPr>
        <p:txBody>
          <a:bodyPr wrap="none" rtlCol="0">
            <a:spAutoFit/>
          </a:bodyPr>
          <a:lstStyle/>
          <a:p>
            <a:r>
              <a:rPr lang="en-US" sz="1400" dirty="0"/>
              <a:t>Chen J et al. Surgical Endoscopy (2023) 37:3127–3135</a:t>
            </a:r>
          </a:p>
        </p:txBody>
      </p:sp>
      <p:pic>
        <p:nvPicPr>
          <p:cNvPr id="5" name="Immagine 4"/>
          <p:cNvPicPr>
            <a:picLocks noChangeAspect="1"/>
          </p:cNvPicPr>
          <p:nvPr/>
        </p:nvPicPr>
        <p:blipFill>
          <a:blip r:embed="rId2"/>
          <a:stretch>
            <a:fillRect/>
          </a:stretch>
        </p:blipFill>
        <p:spPr>
          <a:xfrm>
            <a:off x="10964299" y="22225"/>
            <a:ext cx="1083289" cy="982304"/>
          </a:xfrm>
          <a:prstGeom prst="rect">
            <a:avLst/>
          </a:prstGeom>
        </p:spPr>
      </p:pic>
    </p:spTree>
    <p:extLst>
      <p:ext uri="{BB962C8B-B14F-4D97-AF65-F5344CB8AC3E}">
        <p14:creationId xmlns:p14="http://schemas.microsoft.com/office/powerpoint/2010/main" val="2620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0EB2AD-9270-6C74-FDE6-93CE5AF86D88}"/>
              </a:ext>
            </a:extLst>
          </p:cNvPr>
          <p:cNvSpPr>
            <a:spLocks noGrp="1"/>
          </p:cNvSpPr>
          <p:nvPr>
            <p:ph type="title"/>
          </p:nvPr>
        </p:nvSpPr>
        <p:spPr>
          <a:xfrm>
            <a:off x="838199" y="0"/>
            <a:ext cx="10515600" cy="1325563"/>
          </a:xfrm>
        </p:spPr>
        <p:txBody>
          <a:bodyPr>
            <a:normAutofit/>
          </a:bodyPr>
          <a:lstStyle/>
          <a:p>
            <a:r>
              <a:rPr lang="en-US" sz="3600" dirty="0">
                <a:effectLst>
                  <a:outerShdw blurRad="38100" dist="38100" dir="2700000" algn="tl">
                    <a:srgbClr val="000000">
                      <a:alpha val="43137"/>
                    </a:srgbClr>
                  </a:outerShdw>
                </a:effectLst>
                <a:latin typeface="+mn-lt"/>
              </a:rPr>
              <a:t>Gastric sleeve &amp; Barrett</a:t>
            </a:r>
          </a:p>
        </p:txBody>
      </p:sp>
      <p:pic>
        <p:nvPicPr>
          <p:cNvPr id="4" name="Immagine 3" descr="Immagine che contiene testo, Carattere, software, Pagina Web&#10;&#10;Descrizione generata automaticamente">
            <a:extLst>
              <a:ext uri="{FF2B5EF4-FFF2-40B4-BE49-F238E27FC236}">
                <a16:creationId xmlns:a16="http://schemas.microsoft.com/office/drawing/2014/main" id="{D1EAAA66-8F3F-1CC7-31D2-EF961B9EEE25}"/>
              </a:ext>
            </a:extLst>
          </p:cNvPr>
          <p:cNvPicPr>
            <a:picLocks noChangeAspect="1"/>
          </p:cNvPicPr>
          <p:nvPr/>
        </p:nvPicPr>
        <p:blipFill>
          <a:blip r:embed="rId3"/>
          <a:stretch>
            <a:fillRect/>
          </a:stretch>
        </p:blipFill>
        <p:spPr>
          <a:xfrm>
            <a:off x="0" y="1325563"/>
            <a:ext cx="11863614" cy="4512142"/>
          </a:xfrm>
          <a:prstGeom prst="rect">
            <a:avLst/>
          </a:prstGeom>
        </p:spPr>
      </p:pic>
      <p:sp>
        <p:nvSpPr>
          <p:cNvPr id="5" name="CasellaDiTesto 4">
            <a:extLst>
              <a:ext uri="{FF2B5EF4-FFF2-40B4-BE49-F238E27FC236}">
                <a16:creationId xmlns:a16="http://schemas.microsoft.com/office/drawing/2014/main" id="{ACBE151B-823C-76F0-6CF4-04C41EF4AD5D}"/>
              </a:ext>
            </a:extLst>
          </p:cNvPr>
          <p:cNvSpPr txBox="1"/>
          <p:nvPr/>
        </p:nvSpPr>
        <p:spPr>
          <a:xfrm>
            <a:off x="3453862" y="6329363"/>
            <a:ext cx="4660571" cy="307777"/>
          </a:xfrm>
          <a:prstGeom prst="rect">
            <a:avLst/>
          </a:prstGeom>
          <a:noFill/>
        </p:spPr>
        <p:txBody>
          <a:bodyPr wrap="none" rtlCol="0">
            <a:spAutoFit/>
          </a:bodyPr>
          <a:lstStyle/>
          <a:p>
            <a:r>
              <a:rPr lang="en-US" sz="1400" dirty="0"/>
              <a:t>Chandan S et al. Clin Gastro Hepatol 2024, pub ahead of print</a:t>
            </a:r>
          </a:p>
        </p:txBody>
      </p:sp>
      <p:pic>
        <p:nvPicPr>
          <p:cNvPr id="6" name="Immagine 5"/>
          <p:cNvPicPr>
            <a:picLocks noChangeAspect="1"/>
          </p:cNvPicPr>
          <p:nvPr/>
        </p:nvPicPr>
        <p:blipFill>
          <a:blip r:embed="rId4"/>
          <a:stretch>
            <a:fillRect/>
          </a:stretch>
        </p:blipFill>
        <p:spPr>
          <a:xfrm>
            <a:off x="10964299" y="22225"/>
            <a:ext cx="1083289" cy="982304"/>
          </a:xfrm>
          <a:prstGeom prst="rect">
            <a:avLst/>
          </a:prstGeom>
        </p:spPr>
      </p:pic>
    </p:spTree>
    <p:extLst>
      <p:ext uri="{BB962C8B-B14F-4D97-AF65-F5344CB8AC3E}">
        <p14:creationId xmlns:p14="http://schemas.microsoft.com/office/powerpoint/2010/main" val="2121875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AD1AA6B-A502-BC85-3D52-C1F38624CF5B}"/>
              </a:ext>
            </a:extLst>
          </p:cNvPr>
          <p:cNvSpPr>
            <a:spLocks noGrp="1"/>
          </p:cNvSpPr>
          <p:nvPr>
            <p:ph type="title"/>
          </p:nvPr>
        </p:nvSpPr>
        <p:spPr>
          <a:xfrm>
            <a:off x="838199" y="0"/>
            <a:ext cx="10515600" cy="1325563"/>
          </a:xfrm>
        </p:spPr>
        <p:txBody>
          <a:bodyPr>
            <a:normAutofit/>
          </a:bodyPr>
          <a:lstStyle/>
          <a:p>
            <a:r>
              <a:rPr lang="en-US" sz="3600" dirty="0">
                <a:effectLst>
                  <a:outerShdw blurRad="38100" dist="38100" dir="2700000" algn="tl">
                    <a:srgbClr val="000000">
                      <a:alpha val="43137"/>
                    </a:srgbClr>
                  </a:outerShdw>
                </a:effectLst>
                <a:latin typeface="+mn-lt"/>
              </a:rPr>
              <a:t>Gastric sleeve &amp; Barrett</a:t>
            </a:r>
          </a:p>
        </p:txBody>
      </p:sp>
      <p:pic>
        <p:nvPicPr>
          <p:cNvPr id="5" name="Immagine 4" descr="Immagine che contiene testo, schermata, numero, Carattere&#10;&#10;Descrizione generata automaticamente">
            <a:extLst>
              <a:ext uri="{FF2B5EF4-FFF2-40B4-BE49-F238E27FC236}">
                <a16:creationId xmlns:a16="http://schemas.microsoft.com/office/drawing/2014/main" id="{D8422CAB-4FEE-0E10-3030-AF08DFCC299D}"/>
              </a:ext>
            </a:extLst>
          </p:cNvPr>
          <p:cNvPicPr>
            <a:picLocks noChangeAspect="1"/>
          </p:cNvPicPr>
          <p:nvPr/>
        </p:nvPicPr>
        <p:blipFill>
          <a:blip r:embed="rId2"/>
          <a:stretch>
            <a:fillRect/>
          </a:stretch>
        </p:blipFill>
        <p:spPr>
          <a:xfrm>
            <a:off x="723643" y="1257299"/>
            <a:ext cx="9888520" cy="5600701"/>
          </a:xfrm>
          <a:prstGeom prst="rect">
            <a:avLst/>
          </a:prstGeom>
        </p:spPr>
      </p:pic>
      <p:pic>
        <p:nvPicPr>
          <p:cNvPr id="4" name="Immagine 3"/>
          <p:cNvPicPr>
            <a:picLocks noChangeAspect="1"/>
          </p:cNvPicPr>
          <p:nvPr/>
        </p:nvPicPr>
        <p:blipFill>
          <a:blip r:embed="rId3"/>
          <a:stretch>
            <a:fillRect/>
          </a:stretch>
        </p:blipFill>
        <p:spPr>
          <a:xfrm>
            <a:off x="10964299" y="22225"/>
            <a:ext cx="1083289" cy="982304"/>
          </a:xfrm>
          <a:prstGeom prst="rect">
            <a:avLst/>
          </a:prstGeom>
        </p:spPr>
      </p:pic>
    </p:spTree>
    <p:extLst>
      <p:ext uri="{BB962C8B-B14F-4D97-AF65-F5344CB8AC3E}">
        <p14:creationId xmlns:p14="http://schemas.microsoft.com/office/powerpoint/2010/main" val="193301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2126" y="283159"/>
            <a:ext cx="4823874" cy="655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Light" panose="020F0302020204030204"/>
                <a:ea typeface="+mn-ea"/>
                <a:cs typeface="+mn-cs"/>
              </a:rPr>
              <a:t>Disclosure</a:t>
            </a:r>
            <a:r>
              <a:rPr kumimoji="0" lang="en-GB" sz="3600" b="1" i="0" u="none" strike="noStrike" kern="1200" cap="none" spc="0" normalizeH="0" baseline="0" noProof="0" dirty="0">
                <a:ln>
                  <a:noFill/>
                </a:ln>
                <a:solidFill>
                  <a:schemeClr val="tx1"/>
                </a:solidFill>
                <a:effectLst/>
                <a:uLnTx/>
                <a:uFillTx/>
                <a:latin typeface="Calibri Light" panose="020F0302020204030204"/>
                <a:ea typeface="+mn-ea"/>
                <a:cs typeface="+mn-cs"/>
              </a:rPr>
              <a:t> </a:t>
            </a:r>
            <a:endParaRPr kumimoji="0" lang="en-US" sz="3600" b="1" i="0" u="none" strike="noStrike" kern="1200" cap="none" spc="0" normalizeH="0" baseline="0" noProof="0" dirty="0">
              <a:ln>
                <a:noFill/>
              </a:ln>
              <a:solidFill>
                <a:schemeClr val="tx1"/>
              </a:solidFill>
              <a:effectLst/>
              <a:uLnTx/>
              <a:uFillTx/>
              <a:latin typeface="Calibri Light" panose="020F0302020204030204"/>
              <a:ea typeface="+mn-ea"/>
              <a:cs typeface="+mn-cs"/>
            </a:endParaRPr>
          </a:p>
        </p:txBody>
      </p:sp>
      <p:sp>
        <p:nvSpPr>
          <p:cNvPr id="2" name="CasellaDiTesto 1">
            <a:extLst>
              <a:ext uri="{FF2B5EF4-FFF2-40B4-BE49-F238E27FC236}">
                <a16:creationId xmlns:a16="http://schemas.microsoft.com/office/drawing/2014/main" id="{7C521E90-0AB5-3032-5BF7-E5D22CB2827A}"/>
              </a:ext>
            </a:extLst>
          </p:cNvPr>
          <p:cNvSpPr txBox="1"/>
          <p:nvPr/>
        </p:nvSpPr>
        <p:spPr>
          <a:xfrm>
            <a:off x="1272126" y="1482810"/>
            <a:ext cx="69416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I have no conflict of interest to disclose for this lecture</a:t>
            </a:r>
          </a:p>
        </p:txBody>
      </p:sp>
    </p:spTree>
    <p:extLst>
      <p:ext uri="{BB962C8B-B14F-4D97-AF65-F5344CB8AC3E}">
        <p14:creationId xmlns:p14="http://schemas.microsoft.com/office/powerpoint/2010/main" val="274087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4FCA13-65DA-0370-EBE9-4BA766E22458}"/>
              </a:ext>
            </a:extLst>
          </p:cNvPr>
          <p:cNvSpPr>
            <a:spLocks noGrp="1"/>
          </p:cNvSpPr>
          <p:nvPr>
            <p:ph type="title"/>
          </p:nvPr>
        </p:nvSpPr>
        <p:spPr>
          <a:xfrm>
            <a:off x="838200" y="-20641"/>
            <a:ext cx="10515600" cy="1325563"/>
          </a:xfrm>
        </p:spPr>
        <p:txBody>
          <a:bodyPr>
            <a:normAutofit/>
          </a:bodyPr>
          <a:lstStyle/>
          <a:p>
            <a:r>
              <a:rPr lang="en-US" sz="3600" dirty="0">
                <a:effectLst>
                  <a:outerShdw blurRad="38100" dist="38100" dir="2700000" algn="tl">
                    <a:srgbClr val="000000">
                      <a:alpha val="43137"/>
                    </a:srgbClr>
                  </a:outerShdw>
                </a:effectLst>
                <a:latin typeface="+mn-lt"/>
              </a:rPr>
              <a:t>How reliable is pre-sleeve endoscopy to characterize pathological features?</a:t>
            </a:r>
          </a:p>
        </p:txBody>
      </p:sp>
      <p:sp>
        <p:nvSpPr>
          <p:cNvPr id="9" name="Segnaposto contenuto 8">
            <a:extLst>
              <a:ext uri="{FF2B5EF4-FFF2-40B4-BE49-F238E27FC236}">
                <a16:creationId xmlns:a16="http://schemas.microsoft.com/office/drawing/2014/main" id="{48430A63-65FB-0605-D030-2195E9CFE9CE}"/>
              </a:ext>
            </a:extLst>
          </p:cNvPr>
          <p:cNvSpPr>
            <a:spLocks noGrp="1"/>
          </p:cNvSpPr>
          <p:nvPr>
            <p:ph idx="1"/>
          </p:nvPr>
        </p:nvSpPr>
        <p:spPr>
          <a:xfrm>
            <a:off x="838200" y="1482724"/>
            <a:ext cx="10515600" cy="4632325"/>
          </a:xfrm>
        </p:spPr>
        <p:txBody>
          <a:bodyPr>
            <a:normAutofit fontScale="92500"/>
          </a:bodyPr>
          <a:lstStyle/>
          <a:p>
            <a:pPr algn="just"/>
            <a:r>
              <a:rPr lang="en-US" dirty="0"/>
              <a:t>Cross-sectional study examined 102 patients who underwent vertical sleeve gastrectomy from January 2023 to November 2023. </a:t>
            </a:r>
          </a:p>
          <a:p>
            <a:pPr algn="just"/>
            <a:r>
              <a:rPr lang="en-US" dirty="0"/>
              <a:t>The negative predictive value of preoperative esophago-gastroduodenoscopy for detecting H. pylori infection, gastritis, metaplasia and atrophy were 95 %, 79 %, 93 %, and 98 %, respectively. </a:t>
            </a:r>
          </a:p>
          <a:p>
            <a:pPr algn="just"/>
            <a:r>
              <a:rPr lang="en-US" dirty="0"/>
              <a:t>Moderate gastritis and focal metaplasia were significantly underdiagnosed preoperatively (p &lt; 0.001). </a:t>
            </a:r>
          </a:p>
          <a:p>
            <a:pPr algn="just"/>
            <a:r>
              <a:rPr lang="en-US" dirty="0"/>
              <a:t>H. pylori infection and focal metaplasia were significantly more prevalent in females after surgery (p &lt; 0.001). </a:t>
            </a:r>
          </a:p>
          <a:p>
            <a:pPr algn="just"/>
            <a:r>
              <a:rPr lang="en-US" dirty="0"/>
              <a:t>H. pylori infection and gastritis were positively correlated with increased postoperative gastroesophageal reflux disease symptoms (p &lt; 0.001). </a:t>
            </a:r>
          </a:p>
          <a:p>
            <a:pPr algn="just"/>
            <a:endParaRPr lang="en-US" dirty="0"/>
          </a:p>
          <a:p>
            <a:pPr algn="just"/>
            <a:endParaRPr lang="en-US" dirty="0"/>
          </a:p>
        </p:txBody>
      </p:sp>
      <p:sp>
        <p:nvSpPr>
          <p:cNvPr id="8" name="CasellaDiTesto 7">
            <a:extLst>
              <a:ext uri="{FF2B5EF4-FFF2-40B4-BE49-F238E27FC236}">
                <a16:creationId xmlns:a16="http://schemas.microsoft.com/office/drawing/2014/main" id="{FFF4A916-42AD-04B1-F9AB-B2F13D7B8C02}"/>
              </a:ext>
            </a:extLst>
          </p:cNvPr>
          <p:cNvSpPr txBox="1"/>
          <p:nvPr/>
        </p:nvSpPr>
        <p:spPr>
          <a:xfrm>
            <a:off x="2928938" y="6429375"/>
            <a:ext cx="4450962" cy="369332"/>
          </a:xfrm>
          <a:prstGeom prst="rect">
            <a:avLst/>
          </a:prstGeom>
          <a:noFill/>
        </p:spPr>
        <p:txBody>
          <a:bodyPr wrap="none" rtlCol="0">
            <a:spAutoFit/>
          </a:bodyPr>
          <a:lstStyle/>
          <a:p>
            <a:r>
              <a:rPr lang="en-US" dirty="0" err="1"/>
              <a:t>Heyat</a:t>
            </a:r>
            <a:r>
              <a:rPr lang="en-US" dirty="0"/>
              <a:t> M et al. Ann </a:t>
            </a:r>
            <a:r>
              <a:rPr lang="en-US" dirty="0" err="1"/>
              <a:t>Diagn</a:t>
            </a:r>
            <a:r>
              <a:rPr lang="en-US" dirty="0"/>
              <a:t> </a:t>
            </a:r>
            <a:r>
              <a:rPr lang="en-US" dirty="0" err="1"/>
              <a:t>Pathol</a:t>
            </a:r>
            <a:r>
              <a:rPr lang="en-US" dirty="0"/>
              <a:t> 2024:152319</a:t>
            </a:r>
          </a:p>
        </p:txBody>
      </p:sp>
      <p:pic>
        <p:nvPicPr>
          <p:cNvPr id="3" name="Immagine 2"/>
          <p:cNvPicPr>
            <a:picLocks noChangeAspect="1"/>
          </p:cNvPicPr>
          <p:nvPr/>
        </p:nvPicPr>
        <p:blipFill>
          <a:blip r:embed="rId3"/>
          <a:stretch>
            <a:fillRect/>
          </a:stretch>
        </p:blipFill>
        <p:spPr>
          <a:xfrm>
            <a:off x="10894142" y="-1243"/>
            <a:ext cx="1223655" cy="916560"/>
          </a:xfrm>
          <a:prstGeom prst="rect">
            <a:avLst/>
          </a:prstGeom>
        </p:spPr>
      </p:pic>
    </p:spTree>
    <p:extLst>
      <p:ext uri="{BB962C8B-B14F-4D97-AF65-F5344CB8AC3E}">
        <p14:creationId xmlns:p14="http://schemas.microsoft.com/office/powerpoint/2010/main" val="334292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A93D83-2F67-A6CF-E8BE-52BE94455CF3}"/>
              </a:ext>
            </a:extLst>
          </p:cNvPr>
          <p:cNvSpPr>
            <a:spLocks noGrp="1"/>
          </p:cNvSpPr>
          <p:nvPr>
            <p:ph type="title"/>
          </p:nvPr>
        </p:nvSpPr>
        <p:spPr>
          <a:xfrm>
            <a:off x="838200" y="18255"/>
            <a:ext cx="10515600" cy="1325563"/>
          </a:xfrm>
        </p:spPr>
        <p:txBody>
          <a:bodyPr>
            <a:noAutofit/>
          </a:bodyPr>
          <a:lstStyle/>
          <a:p>
            <a:r>
              <a:rPr lang="en-US" sz="3200" dirty="0">
                <a:effectLst>
                  <a:outerShdw blurRad="38100" dist="38100" dir="2700000" algn="tl">
                    <a:srgbClr val="000000">
                      <a:alpha val="43137"/>
                    </a:srgbClr>
                  </a:outerShdw>
                </a:effectLst>
                <a:latin typeface="+mn-lt"/>
              </a:rPr>
              <a:t>Frequency of Clinically Significant Findings in the Surgical</a:t>
            </a:r>
            <a:br>
              <a:rPr lang="en-US" sz="3200" dirty="0">
                <a:effectLst>
                  <a:outerShdw blurRad="38100" dist="38100" dir="2700000" algn="tl">
                    <a:srgbClr val="000000">
                      <a:alpha val="43137"/>
                    </a:srgbClr>
                  </a:outerShdw>
                </a:effectLst>
                <a:latin typeface="+mn-lt"/>
              </a:rPr>
            </a:br>
            <a:r>
              <a:rPr lang="en-US" sz="3200" dirty="0">
                <a:effectLst>
                  <a:outerShdw blurRad="38100" dist="38100" dir="2700000" algn="tl">
                    <a:srgbClr val="000000">
                      <a:alpha val="43137"/>
                    </a:srgbClr>
                  </a:outerShdw>
                </a:effectLst>
                <a:latin typeface="+mn-lt"/>
              </a:rPr>
              <a:t>Pathology Specimen Following Laparoscopic Sleeve Gastrectomy and Concordance with Preoperative Endoscopy</a:t>
            </a:r>
          </a:p>
        </p:txBody>
      </p:sp>
      <p:sp>
        <p:nvSpPr>
          <p:cNvPr id="3" name="Segnaposto contenuto 2">
            <a:extLst>
              <a:ext uri="{FF2B5EF4-FFF2-40B4-BE49-F238E27FC236}">
                <a16:creationId xmlns:a16="http://schemas.microsoft.com/office/drawing/2014/main" id="{8432AF40-9E12-A354-664B-E417F0EAC5D0}"/>
              </a:ext>
            </a:extLst>
          </p:cNvPr>
          <p:cNvSpPr>
            <a:spLocks noGrp="1"/>
          </p:cNvSpPr>
          <p:nvPr>
            <p:ph idx="1"/>
          </p:nvPr>
        </p:nvSpPr>
        <p:spPr>
          <a:xfrm>
            <a:off x="838200" y="1825625"/>
            <a:ext cx="10515600" cy="4489450"/>
          </a:xfrm>
        </p:spPr>
        <p:txBody>
          <a:bodyPr>
            <a:normAutofit fontScale="92500" lnSpcReduction="20000"/>
          </a:bodyPr>
          <a:lstStyle/>
          <a:p>
            <a:pPr algn="just"/>
            <a:r>
              <a:rPr lang="en-US" dirty="0"/>
              <a:t>Three hundred seventy-three patients had preoperative endoscopy and surgical pathology results available. </a:t>
            </a:r>
          </a:p>
          <a:p>
            <a:pPr algn="just"/>
            <a:r>
              <a:rPr lang="en-US" dirty="0"/>
              <a:t>20/373 (5.4%) patients had potentially significant postoperative pathology, including intestinal metaplasia, autoimmune metaplastic atrophic gastritis (AMAG), gastrointestinal stromal tumors, and/or gastric cancer.</a:t>
            </a:r>
          </a:p>
          <a:p>
            <a:pPr algn="just"/>
            <a:r>
              <a:rPr lang="en-US" dirty="0"/>
              <a:t>The overall incidence of AMAG in the entire cohort was 2.3%. Preoperative gastric biopsies (to include gastric body) identified AMAG in nearly 1/2 of patients. </a:t>
            </a:r>
          </a:p>
          <a:p>
            <a:pPr algn="just"/>
            <a:r>
              <a:rPr lang="en-US" dirty="0"/>
              <a:t>Patients with clinically significant postoperative pathology results had a median [interquartile range] of 3 [3–5] tissue blocks examined as compared to 3 [1–3] for the remainder of the cohort (p &lt; 0.001).</a:t>
            </a:r>
          </a:p>
          <a:p>
            <a:pPr algn="just"/>
            <a:r>
              <a:rPr lang="en-US" dirty="0"/>
              <a:t>We recommend wider sampling in preoperative endoscopy (body and antrum)</a:t>
            </a:r>
          </a:p>
        </p:txBody>
      </p:sp>
      <p:sp>
        <p:nvSpPr>
          <p:cNvPr id="4" name="CasellaDiTesto 3">
            <a:extLst>
              <a:ext uri="{FF2B5EF4-FFF2-40B4-BE49-F238E27FC236}">
                <a16:creationId xmlns:a16="http://schemas.microsoft.com/office/drawing/2014/main" id="{B67B05F9-C0F5-EAE2-204F-F8DA33DE9932}"/>
              </a:ext>
            </a:extLst>
          </p:cNvPr>
          <p:cNvSpPr txBox="1"/>
          <p:nvPr/>
        </p:nvSpPr>
        <p:spPr>
          <a:xfrm>
            <a:off x="2871788" y="6415088"/>
            <a:ext cx="4048609" cy="338554"/>
          </a:xfrm>
          <a:prstGeom prst="rect">
            <a:avLst/>
          </a:prstGeom>
          <a:noFill/>
        </p:spPr>
        <p:txBody>
          <a:bodyPr wrap="none" rtlCol="0">
            <a:spAutoFit/>
          </a:bodyPr>
          <a:lstStyle/>
          <a:p>
            <a:r>
              <a:rPr lang="en-US" sz="1600" dirty="0"/>
              <a:t>Owen CK et al. </a:t>
            </a:r>
            <a:r>
              <a:rPr lang="en-US" sz="1600" dirty="0" err="1"/>
              <a:t>Obes</a:t>
            </a:r>
            <a:r>
              <a:rPr lang="en-US" sz="1600" dirty="0"/>
              <a:t> Surg 2024; 34:1442–1448</a:t>
            </a:r>
          </a:p>
        </p:txBody>
      </p:sp>
      <p:pic>
        <p:nvPicPr>
          <p:cNvPr id="6" name="Immagine 5"/>
          <p:cNvPicPr>
            <a:picLocks noChangeAspect="1"/>
          </p:cNvPicPr>
          <p:nvPr/>
        </p:nvPicPr>
        <p:blipFill>
          <a:blip r:embed="rId2"/>
          <a:stretch>
            <a:fillRect/>
          </a:stretch>
        </p:blipFill>
        <p:spPr>
          <a:xfrm>
            <a:off x="10894142" y="-1243"/>
            <a:ext cx="1223655" cy="916560"/>
          </a:xfrm>
          <a:prstGeom prst="rect">
            <a:avLst/>
          </a:prstGeom>
        </p:spPr>
      </p:pic>
    </p:spTree>
    <p:extLst>
      <p:ext uri="{BB962C8B-B14F-4D97-AF65-F5344CB8AC3E}">
        <p14:creationId xmlns:p14="http://schemas.microsoft.com/office/powerpoint/2010/main" val="412621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FAD03E-BA3B-1813-DFC0-5A622E1731E1}"/>
              </a:ext>
            </a:extLst>
          </p:cNvPr>
          <p:cNvSpPr>
            <a:spLocks noGrp="1"/>
          </p:cNvSpPr>
          <p:nvPr>
            <p:ph type="title"/>
          </p:nvPr>
        </p:nvSpPr>
        <p:spPr>
          <a:xfrm>
            <a:off x="838200" y="7933"/>
            <a:ext cx="10515600" cy="1325563"/>
          </a:xfrm>
        </p:spPr>
        <p:txBody>
          <a:bodyPr>
            <a:normAutofit/>
          </a:bodyPr>
          <a:lstStyle/>
          <a:p>
            <a:r>
              <a:rPr lang="en-US" sz="3600" dirty="0">
                <a:effectLst>
                  <a:outerShdw blurRad="38100" dist="38100" dir="2700000" algn="tl">
                    <a:srgbClr val="000000">
                      <a:alpha val="43137"/>
                    </a:srgbClr>
                  </a:outerShdw>
                </a:effectLst>
                <a:latin typeface="+mn-lt"/>
              </a:rPr>
              <a:t>Pre-Op EGDS – High cost for low yield</a:t>
            </a:r>
          </a:p>
        </p:txBody>
      </p:sp>
      <p:sp>
        <p:nvSpPr>
          <p:cNvPr id="3" name="Segnaposto contenuto 2">
            <a:extLst>
              <a:ext uri="{FF2B5EF4-FFF2-40B4-BE49-F238E27FC236}">
                <a16:creationId xmlns:a16="http://schemas.microsoft.com/office/drawing/2014/main" id="{738F4ED1-64F3-9668-EDEF-868443E37FD8}"/>
              </a:ext>
            </a:extLst>
          </p:cNvPr>
          <p:cNvSpPr>
            <a:spLocks noGrp="1"/>
          </p:cNvSpPr>
          <p:nvPr>
            <p:ph idx="1"/>
          </p:nvPr>
        </p:nvSpPr>
        <p:spPr>
          <a:xfrm>
            <a:off x="838200" y="1411285"/>
            <a:ext cx="10515600" cy="4351338"/>
          </a:xfrm>
        </p:spPr>
        <p:txBody>
          <a:bodyPr>
            <a:normAutofit fontScale="92500" lnSpcReduction="10000"/>
          </a:bodyPr>
          <a:lstStyle/>
          <a:p>
            <a:pPr algn="just"/>
            <a:r>
              <a:rPr lang="en-US" dirty="0"/>
              <a:t>31 retrospective observational studies (EGD=13,837)</a:t>
            </a:r>
          </a:p>
          <a:p>
            <a:pPr algn="just"/>
            <a:r>
              <a:rPr lang="en-US" dirty="0"/>
              <a:t>Meta-analysis found 3.9% of EGDs resulted in a change in operative management</a:t>
            </a:r>
          </a:p>
          <a:p>
            <a:pPr algn="just"/>
            <a:r>
              <a:rPr lang="en-US" dirty="0"/>
              <a:t>This proportion decreased to 0.3% after sensitivity analysis, as detection of hiatal hernia comprised 85.7% of findings that changed operative management. </a:t>
            </a:r>
          </a:p>
          <a:p>
            <a:pPr algn="just"/>
            <a:r>
              <a:rPr lang="en-US" dirty="0"/>
              <a:t>Half of the 7.5% of cases that resulted in surgical delay involved endoscopic detection of H. pylori. </a:t>
            </a:r>
          </a:p>
          <a:p>
            <a:pPr algn="just"/>
            <a:r>
              <a:rPr lang="en-US" dirty="0"/>
              <a:t>Gastric pathology was detected in a significantly greater proportion of symptomatic patients (65.0%) than in asymptomatic patients (34.1%; P&lt;0.001).</a:t>
            </a:r>
          </a:p>
        </p:txBody>
      </p:sp>
      <p:sp>
        <p:nvSpPr>
          <p:cNvPr id="4" name="CasellaDiTesto 3">
            <a:extLst>
              <a:ext uri="{FF2B5EF4-FFF2-40B4-BE49-F238E27FC236}">
                <a16:creationId xmlns:a16="http://schemas.microsoft.com/office/drawing/2014/main" id="{E596320C-9E8F-0BF9-96FA-3B6996F4D551}"/>
              </a:ext>
            </a:extLst>
          </p:cNvPr>
          <p:cNvSpPr txBox="1"/>
          <p:nvPr/>
        </p:nvSpPr>
        <p:spPr>
          <a:xfrm>
            <a:off x="3586163" y="6143626"/>
            <a:ext cx="4801699" cy="338554"/>
          </a:xfrm>
          <a:prstGeom prst="rect">
            <a:avLst/>
          </a:prstGeom>
          <a:noFill/>
        </p:spPr>
        <p:txBody>
          <a:bodyPr wrap="none" rtlCol="0">
            <a:spAutoFit/>
          </a:bodyPr>
          <a:lstStyle/>
          <a:p>
            <a:r>
              <a:rPr lang="en-US" sz="1600" dirty="0"/>
              <a:t>Gretchen E et al. J Clin Gastroenterol 2020;54:398–404)</a:t>
            </a:r>
          </a:p>
        </p:txBody>
      </p:sp>
      <p:pic>
        <p:nvPicPr>
          <p:cNvPr id="5" name="Immagine 4"/>
          <p:cNvPicPr>
            <a:picLocks noChangeAspect="1"/>
          </p:cNvPicPr>
          <p:nvPr/>
        </p:nvPicPr>
        <p:blipFill>
          <a:blip r:embed="rId2"/>
          <a:stretch>
            <a:fillRect/>
          </a:stretch>
        </p:blipFill>
        <p:spPr>
          <a:xfrm>
            <a:off x="10570753" y="0"/>
            <a:ext cx="1621247" cy="939774"/>
          </a:xfrm>
          <a:prstGeom prst="rect">
            <a:avLst/>
          </a:prstGeom>
        </p:spPr>
      </p:pic>
    </p:spTree>
    <p:extLst>
      <p:ext uri="{BB962C8B-B14F-4D97-AF65-F5344CB8AC3E}">
        <p14:creationId xmlns:p14="http://schemas.microsoft.com/office/powerpoint/2010/main" val="149691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14C11-5A1E-00A4-B10F-F4555282EA4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D636070-6D56-D1DF-814F-696C53299EF3}"/>
              </a:ext>
            </a:extLst>
          </p:cNvPr>
          <p:cNvSpPr>
            <a:spLocks noGrp="1"/>
          </p:cNvSpPr>
          <p:nvPr>
            <p:ph type="title"/>
          </p:nvPr>
        </p:nvSpPr>
        <p:spPr>
          <a:xfrm>
            <a:off x="838200" y="7933"/>
            <a:ext cx="10515600" cy="1325563"/>
          </a:xfrm>
        </p:spPr>
        <p:txBody>
          <a:bodyPr>
            <a:normAutofit/>
          </a:bodyPr>
          <a:lstStyle/>
          <a:p>
            <a:r>
              <a:rPr lang="en-US" sz="3600" dirty="0">
                <a:effectLst>
                  <a:outerShdw blurRad="38100" dist="38100" dir="2700000" algn="tl">
                    <a:srgbClr val="000000">
                      <a:alpha val="43137"/>
                    </a:srgbClr>
                  </a:outerShdw>
                </a:effectLst>
                <a:latin typeface="+mn-lt"/>
              </a:rPr>
              <a:t>Pre-Op EGDS – High cost for low yield</a:t>
            </a:r>
          </a:p>
        </p:txBody>
      </p:sp>
      <p:sp>
        <p:nvSpPr>
          <p:cNvPr id="4" name="CasellaDiTesto 3">
            <a:extLst>
              <a:ext uri="{FF2B5EF4-FFF2-40B4-BE49-F238E27FC236}">
                <a16:creationId xmlns:a16="http://schemas.microsoft.com/office/drawing/2014/main" id="{690141E9-BDD3-9A07-F189-10D7CC49483A}"/>
              </a:ext>
            </a:extLst>
          </p:cNvPr>
          <p:cNvSpPr txBox="1"/>
          <p:nvPr/>
        </p:nvSpPr>
        <p:spPr>
          <a:xfrm>
            <a:off x="3629026" y="6372226"/>
            <a:ext cx="4801699" cy="338554"/>
          </a:xfrm>
          <a:prstGeom prst="rect">
            <a:avLst/>
          </a:prstGeom>
          <a:noFill/>
        </p:spPr>
        <p:txBody>
          <a:bodyPr wrap="none" rtlCol="0">
            <a:spAutoFit/>
          </a:bodyPr>
          <a:lstStyle/>
          <a:p>
            <a:r>
              <a:rPr lang="en-US" sz="1600" dirty="0"/>
              <a:t>Gretchen E et al. J Clin Gastroenterol 2020;54:398–404)</a:t>
            </a:r>
          </a:p>
        </p:txBody>
      </p:sp>
      <p:pic>
        <p:nvPicPr>
          <p:cNvPr id="8" name="Immagine 7" descr="Immagine che contiene testo, schermata, Carattere, numero&#10;&#10;Descrizione generata automaticamente">
            <a:extLst>
              <a:ext uri="{FF2B5EF4-FFF2-40B4-BE49-F238E27FC236}">
                <a16:creationId xmlns:a16="http://schemas.microsoft.com/office/drawing/2014/main" id="{516B3F17-D446-0B6F-8E66-C25FB1366C0C}"/>
              </a:ext>
            </a:extLst>
          </p:cNvPr>
          <p:cNvPicPr>
            <a:picLocks noChangeAspect="1"/>
          </p:cNvPicPr>
          <p:nvPr/>
        </p:nvPicPr>
        <p:blipFill>
          <a:blip r:embed="rId2"/>
          <a:stretch>
            <a:fillRect/>
          </a:stretch>
        </p:blipFill>
        <p:spPr>
          <a:xfrm>
            <a:off x="1974850" y="948479"/>
            <a:ext cx="7054850" cy="5423747"/>
          </a:xfrm>
          <a:prstGeom prst="rect">
            <a:avLst/>
          </a:prstGeom>
        </p:spPr>
      </p:pic>
      <p:pic>
        <p:nvPicPr>
          <p:cNvPr id="6" name="Immagine 5"/>
          <p:cNvPicPr>
            <a:picLocks noChangeAspect="1"/>
          </p:cNvPicPr>
          <p:nvPr/>
        </p:nvPicPr>
        <p:blipFill>
          <a:blip r:embed="rId3"/>
          <a:stretch>
            <a:fillRect/>
          </a:stretch>
        </p:blipFill>
        <p:spPr>
          <a:xfrm>
            <a:off x="10570753" y="0"/>
            <a:ext cx="1621247" cy="939774"/>
          </a:xfrm>
          <a:prstGeom prst="rect">
            <a:avLst/>
          </a:prstGeom>
        </p:spPr>
      </p:pic>
    </p:spTree>
    <p:extLst>
      <p:ext uri="{BB962C8B-B14F-4D97-AF65-F5344CB8AC3E}">
        <p14:creationId xmlns:p14="http://schemas.microsoft.com/office/powerpoint/2010/main" val="2796013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0C8B0-E13C-4782-81D4-BCA24160D1D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C16440F-8DA9-78AC-9871-0CDF73544439}"/>
              </a:ext>
            </a:extLst>
          </p:cNvPr>
          <p:cNvSpPr>
            <a:spLocks noGrp="1"/>
          </p:cNvSpPr>
          <p:nvPr>
            <p:ph type="title"/>
          </p:nvPr>
        </p:nvSpPr>
        <p:spPr>
          <a:xfrm>
            <a:off x="838200" y="7933"/>
            <a:ext cx="10515600" cy="1325563"/>
          </a:xfrm>
        </p:spPr>
        <p:txBody>
          <a:bodyPr>
            <a:normAutofit/>
          </a:bodyPr>
          <a:lstStyle/>
          <a:p>
            <a:r>
              <a:rPr lang="en-US" sz="3600" dirty="0">
                <a:effectLst>
                  <a:outerShdw blurRad="38100" dist="38100" dir="2700000" algn="tl">
                    <a:srgbClr val="000000">
                      <a:alpha val="43137"/>
                    </a:srgbClr>
                  </a:outerShdw>
                </a:effectLst>
                <a:latin typeface="+mn-lt"/>
              </a:rPr>
              <a:t>Pre-Op EGDS – High cost for low yield</a:t>
            </a:r>
          </a:p>
        </p:txBody>
      </p:sp>
      <p:sp>
        <p:nvSpPr>
          <p:cNvPr id="3" name="Segnaposto contenuto 2">
            <a:extLst>
              <a:ext uri="{FF2B5EF4-FFF2-40B4-BE49-F238E27FC236}">
                <a16:creationId xmlns:a16="http://schemas.microsoft.com/office/drawing/2014/main" id="{0E50512F-589C-C658-41E3-FB727B0B7794}"/>
              </a:ext>
            </a:extLst>
          </p:cNvPr>
          <p:cNvSpPr>
            <a:spLocks noGrp="1"/>
          </p:cNvSpPr>
          <p:nvPr>
            <p:ph idx="1"/>
          </p:nvPr>
        </p:nvSpPr>
        <p:spPr>
          <a:xfrm>
            <a:off x="838200" y="1411285"/>
            <a:ext cx="10515600" cy="4351338"/>
          </a:xfrm>
        </p:spPr>
        <p:txBody>
          <a:bodyPr>
            <a:normAutofit/>
          </a:bodyPr>
          <a:lstStyle/>
          <a:p>
            <a:pPr algn="just"/>
            <a:r>
              <a:rPr lang="en-US" dirty="0"/>
              <a:t>The cost of routine EGD to identify any abnormality that led to a change in type of bariatric operation was </a:t>
            </a:r>
            <a:r>
              <a:rPr lang="en-US" dirty="0">
                <a:highlight>
                  <a:srgbClr val="FFFF00"/>
                </a:highlight>
              </a:rPr>
              <a:t>$281,230 </a:t>
            </a:r>
            <a:r>
              <a:rPr lang="en-US" dirty="0"/>
              <a:t>and </a:t>
            </a:r>
            <a:r>
              <a:rPr lang="en-US" dirty="0">
                <a:highlight>
                  <a:srgbClr val="FFFF00"/>
                </a:highlight>
              </a:rPr>
              <a:t>$766,352 </a:t>
            </a:r>
            <a:r>
              <a:rPr lang="en-US" dirty="0"/>
              <a:t>when controversial findings were included versus excluded, respectively. </a:t>
            </a:r>
          </a:p>
          <a:p>
            <a:pPr algn="just"/>
            <a:r>
              <a:rPr lang="en-US" dirty="0"/>
              <a:t>Cost of routine EGD to identify a </a:t>
            </a:r>
            <a:r>
              <a:rPr lang="en-US" dirty="0">
                <a:highlight>
                  <a:srgbClr val="FFFF00"/>
                </a:highlight>
              </a:rPr>
              <a:t>malignancy</a:t>
            </a:r>
            <a:r>
              <a:rPr lang="en-US" dirty="0"/>
              <a:t> was </a:t>
            </a:r>
            <a:r>
              <a:rPr lang="en-US" dirty="0">
                <a:highlight>
                  <a:srgbClr val="FFFF00"/>
                </a:highlight>
              </a:rPr>
              <a:t>$2,554,506</a:t>
            </a:r>
          </a:p>
          <a:p>
            <a:pPr algn="just"/>
            <a:r>
              <a:rPr lang="en-US" dirty="0">
                <a:highlight>
                  <a:srgbClr val="FFFF00"/>
                </a:highlight>
              </a:rPr>
              <a:t>Estimated cost of EGD was $2215</a:t>
            </a:r>
          </a:p>
          <a:p>
            <a:pPr algn="just"/>
            <a:r>
              <a:rPr lang="en-US" dirty="0">
                <a:highlight>
                  <a:srgbClr val="FFFF00"/>
                </a:highlight>
              </a:rPr>
              <a:t>Estimated cost including histology SSN is 140€</a:t>
            </a:r>
          </a:p>
          <a:p>
            <a:pPr algn="just"/>
            <a:r>
              <a:rPr lang="en-US" dirty="0">
                <a:highlight>
                  <a:srgbClr val="FFFF00"/>
                </a:highlight>
              </a:rPr>
              <a:t>Cost included in bariatric package ± 230 €</a:t>
            </a:r>
          </a:p>
        </p:txBody>
      </p:sp>
      <p:sp>
        <p:nvSpPr>
          <p:cNvPr id="4" name="CasellaDiTesto 3">
            <a:extLst>
              <a:ext uri="{FF2B5EF4-FFF2-40B4-BE49-F238E27FC236}">
                <a16:creationId xmlns:a16="http://schemas.microsoft.com/office/drawing/2014/main" id="{065F8E14-0DD1-4CF2-B0A9-8C7BBC70EEEC}"/>
              </a:ext>
            </a:extLst>
          </p:cNvPr>
          <p:cNvSpPr txBox="1"/>
          <p:nvPr/>
        </p:nvSpPr>
        <p:spPr>
          <a:xfrm>
            <a:off x="3586163" y="6143626"/>
            <a:ext cx="4801699" cy="338554"/>
          </a:xfrm>
          <a:prstGeom prst="rect">
            <a:avLst/>
          </a:prstGeom>
          <a:noFill/>
        </p:spPr>
        <p:txBody>
          <a:bodyPr wrap="none" rtlCol="0">
            <a:spAutoFit/>
          </a:bodyPr>
          <a:lstStyle/>
          <a:p>
            <a:r>
              <a:rPr lang="en-US" sz="1600" dirty="0"/>
              <a:t>Gretchen E et al. J Clin Gastroenterol 2020;54:398–404)</a:t>
            </a:r>
          </a:p>
        </p:txBody>
      </p:sp>
      <p:pic>
        <p:nvPicPr>
          <p:cNvPr id="5" name="Immagine 4"/>
          <p:cNvPicPr>
            <a:picLocks noChangeAspect="1"/>
          </p:cNvPicPr>
          <p:nvPr/>
        </p:nvPicPr>
        <p:blipFill>
          <a:blip r:embed="rId2"/>
          <a:stretch>
            <a:fillRect/>
          </a:stretch>
        </p:blipFill>
        <p:spPr>
          <a:xfrm>
            <a:off x="10570753" y="0"/>
            <a:ext cx="1621247" cy="939774"/>
          </a:xfrm>
          <a:prstGeom prst="rect">
            <a:avLst/>
          </a:prstGeom>
        </p:spPr>
      </p:pic>
    </p:spTree>
    <p:extLst>
      <p:ext uri="{BB962C8B-B14F-4D97-AF65-F5344CB8AC3E}">
        <p14:creationId xmlns:p14="http://schemas.microsoft.com/office/powerpoint/2010/main" val="408193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0E7FF0-CD78-D1FD-93A5-C7A1974479A3}"/>
              </a:ext>
            </a:extLst>
          </p:cNvPr>
          <p:cNvSpPr>
            <a:spLocks noGrp="1"/>
          </p:cNvSpPr>
          <p:nvPr>
            <p:ph type="title"/>
          </p:nvPr>
        </p:nvSpPr>
        <p:spPr>
          <a:xfrm>
            <a:off x="838200" y="18255"/>
            <a:ext cx="10515600" cy="1325563"/>
          </a:xfrm>
        </p:spPr>
        <p:txBody>
          <a:bodyPr>
            <a:normAutofit/>
          </a:bodyPr>
          <a:lstStyle/>
          <a:p>
            <a:r>
              <a:rPr lang="en-US" sz="3600" dirty="0">
                <a:effectLst>
                  <a:outerShdw blurRad="38100" dist="38100" dir="2700000" algn="tl">
                    <a:srgbClr val="000000">
                      <a:alpha val="43137"/>
                    </a:srgbClr>
                  </a:outerShdw>
                </a:effectLst>
                <a:latin typeface="+mn-lt"/>
              </a:rPr>
              <a:t>Take home messages</a:t>
            </a:r>
          </a:p>
        </p:txBody>
      </p:sp>
      <p:sp>
        <p:nvSpPr>
          <p:cNvPr id="3" name="Segnaposto contenuto 2">
            <a:extLst>
              <a:ext uri="{FF2B5EF4-FFF2-40B4-BE49-F238E27FC236}">
                <a16:creationId xmlns:a16="http://schemas.microsoft.com/office/drawing/2014/main" id="{4A47BF70-66C3-2261-15D0-F605077FBC78}"/>
              </a:ext>
            </a:extLst>
          </p:cNvPr>
          <p:cNvSpPr>
            <a:spLocks noGrp="1"/>
          </p:cNvSpPr>
          <p:nvPr>
            <p:ph idx="1"/>
          </p:nvPr>
        </p:nvSpPr>
        <p:spPr/>
        <p:txBody>
          <a:bodyPr/>
          <a:lstStyle/>
          <a:p>
            <a:pPr algn="just"/>
            <a:r>
              <a:rPr lang="en-US" dirty="0"/>
              <a:t>The performance of an upper endoscopy in a patient with reflux symptoms, dysphagia, and/or dyspepsia has been covered in multiple guidelines and is equally relevant in the preoperative patient</a:t>
            </a:r>
          </a:p>
          <a:p>
            <a:pPr algn="just"/>
            <a:r>
              <a:rPr lang="en-US" dirty="0"/>
              <a:t>RYGB and DS/BPD render the distal stomach and/or duodenum inaccessible by a standard upper endoscope, the threshold for performing a preoperative endoscopic evaluation of the upper-GI tract is lower than for other surgeries</a:t>
            </a:r>
          </a:p>
          <a:p>
            <a:pPr algn="just"/>
            <a:r>
              <a:rPr lang="en-US" dirty="0"/>
              <a:t>The relative low cost and possible legal implication warrant the EGD in all patients before bariatric procedures </a:t>
            </a:r>
          </a:p>
        </p:txBody>
      </p:sp>
      <p:pic>
        <p:nvPicPr>
          <p:cNvPr id="4" name="Immagine 3"/>
          <p:cNvPicPr>
            <a:picLocks noChangeAspect="1"/>
          </p:cNvPicPr>
          <p:nvPr/>
        </p:nvPicPr>
        <p:blipFill>
          <a:blip r:embed="rId3"/>
          <a:stretch>
            <a:fillRect/>
          </a:stretch>
        </p:blipFill>
        <p:spPr>
          <a:xfrm>
            <a:off x="10917801" y="5944"/>
            <a:ext cx="1274199" cy="1350183"/>
          </a:xfrm>
          <a:prstGeom prst="rect">
            <a:avLst/>
          </a:prstGeom>
        </p:spPr>
      </p:pic>
    </p:spTree>
    <p:extLst>
      <p:ext uri="{BB962C8B-B14F-4D97-AF65-F5344CB8AC3E}">
        <p14:creationId xmlns:p14="http://schemas.microsoft.com/office/powerpoint/2010/main" val="17059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clessidra&#10;&#10;Descrizione generata automaticamente">
            <a:extLst>
              <a:ext uri="{FF2B5EF4-FFF2-40B4-BE49-F238E27FC236}">
                <a16:creationId xmlns:a16="http://schemas.microsoft.com/office/drawing/2014/main" id="{08A0902C-508C-AC62-C2AC-A5C01283BA58}"/>
              </a:ext>
            </a:extLst>
          </p:cNvPr>
          <p:cNvPicPr>
            <a:picLocks noChangeAspect="1"/>
          </p:cNvPicPr>
          <p:nvPr/>
        </p:nvPicPr>
        <p:blipFill>
          <a:blip r:embed="rId2"/>
          <a:stretch>
            <a:fillRect/>
          </a:stretch>
        </p:blipFill>
        <p:spPr>
          <a:xfrm>
            <a:off x="2486434" y="2048792"/>
            <a:ext cx="2952465" cy="2952465"/>
          </a:xfrm>
          <a:prstGeom prst="rect">
            <a:avLst/>
          </a:prstGeom>
        </p:spPr>
      </p:pic>
      <p:pic>
        <p:nvPicPr>
          <p:cNvPr id="5" name="Immagine 4" descr="Immagine che contiene schizzo, cartone animato, disegno, arte&#10;&#10;Descrizione generata automaticamente">
            <a:extLst>
              <a:ext uri="{FF2B5EF4-FFF2-40B4-BE49-F238E27FC236}">
                <a16:creationId xmlns:a16="http://schemas.microsoft.com/office/drawing/2014/main" id="{48ABFCAD-05B6-BFB0-A018-57EB9A81FF86}"/>
              </a:ext>
            </a:extLst>
          </p:cNvPr>
          <p:cNvPicPr>
            <a:picLocks noChangeAspect="1"/>
          </p:cNvPicPr>
          <p:nvPr/>
        </p:nvPicPr>
        <p:blipFill>
          <a:blip r:embed="rId3"/>
          <a:stretch>
            <a:fillRect/>
          </a:stretch>
        </p:blipFill>
        <p:spPr>
          <a:xfrm>
            <a:off x="6163105" y="1941902"/>
            <a:ext cx="3166246" cy="3166246"/>
          </a:xfrm>
          <a:prstGeom prst="rect">
            <a:avLst/>
          </a:prstGeom>
        </p:spPr>
      </p:pic>
    </p:spTree>
    <p:extLst>
      <p:ext uri="{BB962C8B-B14F-4D97-AF65-F5344CB8AC3E}">
        <p14:creationId xmlns:p14="http://schemas.microsoft.com/office/powerpoint/2010/main" val="2766483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6F6B3-8165-140B-5EB9-EA54E608385C}"/>
              </a:ext>
            </a:extLst>
          </p:cNvPr>
          <p:cNvSpPr>
            <a:spLocks noGrp="1"/>
          </p:cNvSpPr>
          <p:nvPr>
            <p:ph type="title"/>
          </p:nvPr>
        </p:nvSpPr>
        <p:spPr>
          <a:xfrm>
            <a:off x="838200" y="26459"/>
            <a:ext cx="10515600" cy="1325563"/>
          </a:xfrm>
        </p:spPr>
        <p:txBody>
          <a:bodyPr>
            <a:normAutofit/>
          </a:bodyPr>
          <a:lstStyle/>
          <a:p>
            <a:r>
              <a:rPr lang="en-US" sz="3600" dirty="0">
                <a:effectLst>
                  <a:outerShdw blurRad="38100" dist="38100" dir="2700000" algn="tl">
                    <a:srgbClr val="000000">
                      <a:alpha val="43137"/>
                    </a:srgbClr>
                  </a:outerShdw>
                </a:effectLst>
                <a:latin typeface="+mn-lt"/>
              </a:rPr>
              <a:t>Pre-Op Endoscopy - Background</a:t>
            </a:r>
          </a:p>
        </p:txBody>
      </p:sp>
      <p:sp>
        <p:nvSpPr>
          <p:cNvPr id="3" name="Segnaposto contenuto 2">
            <a:extLst>
              <a:ext uri="{FF2B5EF4-FFF2-40B4-BE49-F238E27FC236}">
                <a16:creationId xmlns:a16="http://schemas.microsoft.com/office/drawing/2014/main" id="{0DAAF931-7DD3-0304-132A-FC89728FD349}"/>
              </a:ext>
            </a:extLst>
          </p:cNvPr>
          <p:cNvSpPr>
            <a:spLocks noGrp="1"/>
          </p:cNvSpPr>
          <p:nvPr>
            <p:ph idx="1"/>
          </p:nvPr>
        </p:nvSpPr>
        <p:spPr/>
        <p:txBody>
          <a:bodyPr>
            <a:normAutofit/>
          </a:bodyPr>
          <a:lstStyle/>
          <a:p>
            <a:pPr algn="just"/>
            <a:r>
              <a:rPr lang="en-US" dirty="0"/>
              <a:t>The rationale for performing an EGD before bariatric surgery is to detect and/or treat lesions that might potentially affect the type of surgery performed, cause complications in the immediate postoperative period, or result in symptoms after surgery</a:t>
            </a:r>
          </a:p>
          <a:p>
            <a:pPr algn="just"/>
            <a:r>
              <a:rPr lang="en-US" dirty="0"/>
              <a:t>However, the need for EGD before bariatric surgery is </a:t>
            </a:r>
            <a:r>
              <a:rPr lang="en-US" dirty="0">
                <a:solidFill>
                  <a:srgbClr val="C00000"/>
                </a:solidFill>
              </a:rPr>
              <a:t>controversial.</a:t>
            </a:r>
          </a:p>
        </p:txBody>
      </p:sp>
    </p:spTree>
    <p:extLst>
      <p:ext uri="{BB962C8B-B14F-4D97-AF65-F5344CB8AC3E}">
        <p14:creationId xmlns:p14="http://schemas.microsoft.com/office/powerpoint/2010/main" val="67221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CD639-13E2-5403-74B8-52341F40095C}"/>
              </a:ext>
            </a:extLst>
          </p:cNvPr>
          <p:cNvSpPr>
            <a:spLocks noGrp="1"/>
          </p:cNvSpPr>
          <p:nvPr>
            <p:ph type="title"/>
          </p:nvPr>
        </p:nvSpPr>
        <p:spPr>
          <a:xfrm>
            <a:off x="838200" y="-6356"/>
            <a:ext cx="10515600" cy="792938"/>
          </a:xfrm>
        </p:spPr>
        <p:txBody>
          <a:bodyPr>
            <a:normAutofit/>
          </a:bodyPr>
          <a:lstStyle/>
          <a:p>
            <a:r>
              <a:rPr lang="en-US" sz="3600" dirty="0">
                <a:effectLst>
                  <a:outerShdw blurRad="38100" dist="38100" dir="2700000" algn="tl">
                    <a:srgbClr val="000000">
                      <a:alpha val="43137"/>
                    </a:srgbClr>
                  </a:outerShdw>
                </a:effectLst>
                <a:latin typeface="+mn-lt"/>
              </a:rPr>
              <a:t>Most common pre-op endoscopy findings in obese </a:t>
            </a:r>
          </a:p>
        </p:txBody>
      </p:sp>
      <p:sp>
        <p:nvSpPr>
          <p:cNvPr id="3" name="CasellaDiTesto 2"/>
          <p:cNvSpPr txBox="1"/>
          <p:nvPr/>
        </p:nvSpPr>
        <p:spPr>
          <a:xfrm>
            <a:off x="2683053" y="6519446"/>
            <a:ext cx="7120859" cy="338554"/>
          </a:xfrm>
          <a:prstGeom prst="rect">
            <a:avLst/>
          </a:prstGeom>
          <a:noFill/>
        </p:spPr>
        <p:txBody>
          <a:bodyPr wrap="none" rtlCol="0">
            <a:spAutoFit/>
          </a:bodyPr>
          <a:lstStyle/>
          <a:p>
            <a:pPr algn="ctr"/>
            <a:r>
              <a:rPr lang="it-IT" sz="1600" dirty="0"/>
              <a:t>Bennett S et al. </a:t>
            </a:r>
            <a:r>
              <a:rPr lang="it-IT" sz="1600" dirty="0" err="1"/>
              <a:t>Surg</a:t>
            </a:r>
            <a:r>
              <a:rPr lang="it-IT" sz="1600" dirty="0"/>
              <a:t> </a:t>
            </a:r>
            <a:r>
              <a:rPr lang="it-IT" sz="1600" dirty="0" err="1"/>
              <a:t>Obes</a:t>
            </a:r>
            <a:r>
              <a:rPr lang="it-IT" sz="1600" dirty="0"/>
              <a:t> </a:t>
            </a:r>
            <a:r>
              <a:rPr lang="it-IT" sz="1600" dirty="0" err="1"/>
              <a:t>Rel</a:t>
            </a:r>
            <a:r>
              <a:rPr lang="it-IT" sz="1600" dirty="0"/>
              <a:t> </a:t>
            </a:r>
            <a:r>
              <a:rPr lang="it-IT" sz="1600" dirty="0" err="1"/>
              <a:t>Dis</a:t>
            </a:r>
            <a:r>
              <a:rPr lang="it-IT" sz="1600" dirty="0"/>
              <a:t> 2016;12:1116-1125   (48 </a:t>
            </a:r>
            <a:r>
              <a:rPr lang="it-IT" sz="1600" dirty="0" err="1"/>
              <a:t>studies</a:t>
            </a:r>
            <a:r>
              <a:rPr lang="it-IT" sz="1600" dirty="0"/>
              <a:t>, 61,421 </a:t>
            </a:r>
            <a:r>
              <a:rPr lang="it-IT" sz="1600" dirty="0" err="1"/>
              <a:t>patients</a:t>
            </a:r>
            <a:r>
              <a:rPr lang="it-IT" sz="1600" dirty="0"/>
              <a:t>)</a:t>
            </a:r>
          </a:p>
        </p:txBody>
      </p:sp>
      <p:graphicFrame>
        <p:nvGraphicFramePr>
          <p:cNvPr id="30" name="Grafico 29"/>
          <p:cNvGraphicFramePr/>
          <p:nvPr>
            <p:extLst>
              <p:ext uri="{D42A27DB-BD31-4B8C-83A1-F6EECF244321}">
                <p14:modId xmlns:p14="http://schemas.microsoft.com/office/powerpoint/2010/main" val="29421549"/>
              </p:ext>
            </p:extLst>
          </p:nvPr>
        </p:nvGraphicFramePr>
        <p:xfrm>
          <a:off x="1989391" y="753124"/>
          <a:ext cx="8508181" cy="579978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Endoscopic diagnosis of a hiatus hernia Hiatal hernia diagnosis is made...  | Download Scientific Diagram">
            <a:extLst>
              <a:ext uri="{FF2B5EF4-FFF2-40B4-BE49-F238E27FC236}">
                <a16:creationId xmlns:a16="http://schemas.microsoft.com/office/drawing/2014/main" id="{65DF141B-C08A-18DB-7826-7BDF80613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7267" y="1018011"/>
            <a:ext cx="2670684" cy="2119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flux Esophagitis: Los Angeles Classification - Endoscopy Campus">
            <a:extLst>
              <a:ext uri="{FF2B5EF4-FFF2-40B4-BE49-F238E27FC236}">
                <a16:creationId xmlns:a16="http://schemas.microsoft.com/office/drawing/2014/main" id="{B21750DE-8B65-093D-8B0F-AE2E7EAD5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4318" y="3429000"/>
            <a:ext cx="2743633" cy="21195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rrett's Oesophagus Information">
            <a:extLst>
              <a:ext uri="{FF2B5EF4-FFF2-40B4-BE49-F238E27FC236}">
                <a16:creationId xmlns:a16="http://schemas.microsoft.com/office/drawing/2014/main" id="{91F65085-F08A-224D-3D76-5492B05DD2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312" y="753124"/>
            <a:ext cx="1736079" cy="14728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eptic ulcer disease - Knowledge @ AMBOSS">
            <a:extLst>
              <a:ext uri="{FF2B5EF4-FFF2-40B4-BE49-F238E27FC236}">
                <a16:creationId xmlns:a16="http://schemas.microsoft.com/office/drawing/2014/main" id="{4D138A83-F029-4A34-4C09-A4C770006A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071" y="753124"/>
            <a:ext cx="1872481" cy="1472821"/>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801597EC-CCD2-D9AC-D396-42010BB933BC}"/>
              </a:ext>
            </a:extLst>
          </p:cNvPr>
          <p:cNvPicPr>
            <a:picLocks noChangeAspect="1"/>
          </p:cNvPicPr>
          <p:nvPr/>
        </p:nvPicPr>
        <p:blipFill>
          <a:blip r:embed="rId8"/>
          <a:stretch>
            <a:fillRect/>
          </a:stretch>
        </p:blipFill>
        <p:spPr>
          <a:xfrm>
            <a:off x="219254" y="2508250"/>
            <a:ext cx="1807854" cy="1351231"/>
          </a:xfrm>
          <a:prstGeom prst="rect">
            <a:avLst/>
          </a:prstGeom>
        </p:spPr>
      </p:pic>
      <p:pic>
        <p:nvPicPr>
          <p:cNvPr id="1034" name="Picture 10" descr="Gastric Adenocarcinoma --The Gastrointestinal Atlas-  gastrointestinalatlas.com">
            <a:extLst>
              <a:ext uri="{FF2B5EF4-FFF2-40B4-BE49-F238E27FC236}">
                <a16:creationId xmlns:a16="http://schemas.microsoft.com/office/drawing/2014/main" id="{D438C011-5487-61EF-8638-530FD5753D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7551" y="2521185"/>
            <a:ext cx="1897002" cy="13382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sophageal Cancer: Need for Early Detection | News Hub Asia">
            <a:extLst>
              <a:ext uri="{FF2B5EF4-FFF2-40B4-BE49-F238E27FC236}">
                <a16:creationId xmlns:a16="http://schemas.microsoft.com/office/drawing/2014/main" id="{6C718CEF-3280-0989-2915-85E3924660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8911" y="3947614"/>
            <a:ext cx="1807854" cy="168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80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CD639-13E2-5403-74B8-52341F40095C}"/>
              </a:ext>
            </a:extLst>
          </p:cNvPr>
          <p:cNvSpPr>
            <a:spLocks noGrp="1"/>
          </p:cNvSpPr>
          <p:nvPr>
            <p:ph type="title"/>
          </p:nvPr>
        </p:nvSpPr>
        <p:spPr>
          <a:xfrm>
            <a:off x="838200" y="-6357"/>
            <a:ext cx="10515600" cy="861763"/>
          </a:xfrm>
        </p:spPr>
        <p:txBody>
          <a:bodyPr>
            <a:normAutofit/>
          </a:bodyPr>
          <a:lstStyle/>
          <a:p>
            <a:r>
              <a:rPr lang="en-US" sz="3600" dirty="0">
                <a:effectLst>
                  <a:outerShdw blurRad="38100" dist="38100" dir="2700000" algn="tl">
                    <a:srgbClr val="000000">
                      <a:alpha val="43137"/>
                    </a:srgbClr>
                  </a:outerShdw>
                </a:effectLst>
                <a:latin typeface="+mn-lt"/>
              </a:rPr>
              <a:t>Most common pre-op pathology findings in obese </a:t>
            </a:r>
          </a:p>
        </p:txBody>
      </p:sp>
      <p:sp>
        <p:nvSpPr>
          <p:cNvPr id="3" name="CasellaDiTesto 2"/>
          <p:cNvSpPr txBox="1"/>
          <p:nvPr/>
        </p:nvSpPr>
        <p:spPr>
          <a:xfrm>
            <a:off x="3206368" y="6459980"/>
            <a:ext cx="6015236" cy="338554"/>
          </a:xfrm>
          <a:prstGeom prst="rect">
            <a:avLst/>
          </a:prstGeom>
          <a:noFill/>
        </p:spPr>
        <p:txBody>
          <a:bodyPr wrap="none" rtlCol="0">
            <a:spAutoFit/>
          </a:bodyPr>
          <a:lstStyle/>
          <a:p>
            <a:pPr algn="ctr"/>
            <a:r>
              <a:rPr lang="it-IT" sz="1600" dirty="0" err="1"/>
              <a:t>Wang</a:t>
            </a:r>
            <a:r>
              <a:rPr lang="it-IT" sz="1600" dirty="0"/>
              <a:t> S et al. </a:t>
            </a:r>
            <a:r>
              <a:rPr lang="it-IT" sz="1600" dirty="0" err="1"/>
              <a:t>Obes</a:t>
            </a:r>
            <a:r>
              <a:rPr lang="it-IT" sz="1600" dirty="0"/>
              <a:t> </a:t>
            </a:r>
            <a:r>
              <a:rPr lang="it-IT" sz="1600" dirty="0" err="1"/>
              <a:t>Surg</a:t>
            </a:r>
            <a:r>
              <a:rPr lang="it-IT" sz="1600" dirty="0"/>
              <a:t> 2021;31:337-42  (59 </a:t>
            </a:r>
            <a:r>
              <a:rPr lang="it-IT" sz="1600" dirty="0" err="1"/>
              <a:t>studies</a:t>
            </a:r>
            <a:r>
              <a:rPr lang="it-IT" sz="1600" dirty="0"/>
              <a:t>, 32,789 </a:t>
            </a:r>
            <a:r>
              <a:rPr lang="it-IT" sz="1600" dirty="0" err="1"/>
              <a:t>patients</a:t>
            </a:r>
            <a:r>
              <a:rPr lang="it-IT" sz="1600" dirty="0"/>
              <a:t>) </a:t>
            </a:r>
          </a:p>
        </p:txBody>
      </p:sp>
      <p:graphicFrame>
        <p:nvGraphicFramePr>
          <p:cNvPr id="7" name="Grafico 6"/>
          <p:cNvGraphicFramePr/>
          <p:nvPr>
            <p:extLst>
              <p:ext uri="{D42A27DB-BD31-4B8C-83A1-F6EECF244321}">
                <p14:modId xmlns:p14="http://schemas.microsoft.com/office/powerpoint/2010/main" val="3836912496"/>
              </p:ext>
            </p:extLst>
          </p:nvPr>
        </p:nvGraphicFramePr>
        <p:xfrm>
          <a:off x="2031999" y="719666"/>
          <a:ext cx="8350865" cy="5740314"/>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Histologic appearance of Helicobacter pylori gastritis. Helicobacter... |  Download Scientific Diagram">
            <a:extLst>
              <a:ext uri="{FF2B5EF4-FFF2-40B4-BE49-F238E27FC236}">
                <a16:creationId xmlns:a16="http://schemas.microsoft.com/office/drawing/2014/main" id="{F7C9BCB9-6201-5796-59DB-F0C80BA41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49" y="965200"/>
            <a:ext cx="2819019" cy="21115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thology Outlines - Atrophic gastritis">
            <a:extLst>
              <a:ext uri="{FF2B5EF4-FFF2-40B4-BE49-F238E27FC236}">
                <a16:creationId xmlns:a16="http://schemas.microsoft.com/office/drawing/2014/main" id="{4C655C8C-5FA2-9FC2-AA30-9270913121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349" y="3429000"/>
            <a:ext cx="2819019" cy="21115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testinal metaplasia of the stomach - Libre Pathology">
            <a:extLst>
              <a:ext uri="{FF2B5EF4-FFF2-40B4-BE49-F238E27FC236}">
                <a16:creationId xmlns:a16="http://schemas.microsoft.com/office/drawing/2014/main" id="{4CD854D9-CA11-C67B-1F4F-3E717AC3F5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2212" y="719666"/>
            <a:ext cx="1661588" cy="24969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thology Outlines - GIST">
            <a:extLst>
              <a:ext uri="{FF2B5EF4-FFF2-40B4-BE49-F238E27FC236}">
                <a16:creationId xmlns:a16="http://schemas.microsoft.com/office/drawing/2014/main" id="{83A14142-E5C5-37F7-9422-5A75D51D69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7912" y="3589823"/>
            <a:ext cx="2829903" cy="211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3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schermata, Carattere, numero&#10;&#10;Descrizione generata automaticamente">
            <a:extLst>
              <a:ext uri="{FF2B5EF4-FFF2-40B4-BE49-F238E27FC236}">
                <a16:creationId xmlns:a16="http://schemas.microsoft.com/office/drawing/2014/main" id="{CB17198B-4E11-7400-CA46-AAE59F0DF567}"/>
              </a:ext>
            </a:extLst>
          </p:cNvPr>
          <p:cNvPicPr>
            <a:picLocks noChangeAspect="1"/>
          </p:cNvPicPr>
          <p:nvPr/>
        </p:nvPicPr>
        <p:blipFill>
          <a:blip r:embed="rId2"/>
          <a:stretch>
            <a:fillRect/>
          </a:stretch>
        </p:blipFill>
        <p:spPr>
          <a:xfrm>
            <a:off x="215361" y="331383"/>
            <a:ext cx="11797240" cy="5697457"/>
          </a:xfrm>
          <a:prstGeom prst="rect">
            <a:avLst/>
          </a:prstGeom>
        </p:spPr>
      </p:pic>
    </p:spTree>
    <p:extLst>
      <p:ext uri="{BB962C8B-B14F-4D97-AF65-F5344CB8AC3E}">
        <p14:creationId xmlns:p14="http://schemas.microsoft.com/office/powerpoint/2010/main" val="66019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11CCBB-1554-166D-DA58-93B9AF0225F0}"/>
              </a:ext>
            </a:extLst>
          </p:cNvPr>
          <p:cNvSpPr>
            <a:spLocks noGrp="1"/>
          </p:cNvSpPr>
          <p:nvPr>
            <p:ph type="title"/>
          </p:nvPr>
        </p:nvSpPr>
        <p:spPr>
          <a:xfrm>
            <a:off x="838200" y="242831"/>
            <a:ext cx="10515600" cy="1325563"/>
          </a:xfrm>
        </p:spPr>
        <p:txBody>
          <a:bodyPr>
            <a:noAutofit/>
          </a:bodyPr>
          <a:lstStyle/>
          <a:p>
            <a:r>
              <a:rPr lang="en-US" sz="3600" dirty="0">
                <a:effectLst>
                  <a:outerShdw blurRad="38100" dist="38100" dir="2700000" algn="tl">
                    <a:srgbClr val="000000">
                      <a:alpha val="43137"/>
                    </a:srgbClr>
                  </a:outerShdw>
                </a:effectLst>
                <a:latin typeface="+mn-lt"/>
              </a:rPr>
              <a:t>Statement 1</a:t>
            </a:r>
          </a:p>
        </p:txBody>
      </p:sp>
      <p:sp>
        <p:nvSpPr>
          <p:cNvPr id="3" name="Segnaposto contenuto 2">
            <a:extLst>
              <a:ext uri="{FF2B5EF4-FFF2-40B4-BE49-F238E27FC236}">
                <a16:creationId xmlns:a16="http://schemas.microsoft.com/office/drawing/2014/main" id="{27EA08CD-3F2A-004A-A230-1678EF567C37}"/>
              </a:ext>
            </a:extLst>
          </p:cNvPr>
          <p:cNvSpPr>
            <a:spLocks noGrp="1"/>
          </p:cNvSpPr>
          <p:nvPr>
            <p:ph idx="1"/>
          </p:nvPr>
        </p:nvSpPr>
        <p:spPr>
          <a:xfrm>
            <a:off x="838200" y="1568394"/>
            <a:ext cx="10515600" cy="2060575"/>
          </a:xfrm>
        </p:spPr>
        <p:txBody>
          <a:bodyPr/>
          <a:lstStyle/>
          <a:p>
            <a:pPr marL="0" indent="0">
              <a:buNone/>
            </a:pPr>
            <a:endParaRPr lang="en-US" dirty="0"/>
          </a:p>
          <a:p>
            <a:r>
              <a:rPr lang="en-US" dirty="0"/>
              <a:t>Preoperative esophagogastroduodenoscopy should be considered in all patients planning to undergo bariatric surgery.</a:t>
            </a:r>
          </a:p>
          <a:p>
            <a:pPr marL="0" indent="0">
              <a:buNone/>
            </a:pPr>
            <a:r>
              <a:rPr lang="en-US" sz="2400" i="1" dirty="0"/>
              <a:t>Conditional Recommendation – Low Quality Evidence (Agree=90%)</a:t>
            </a:r>
          </a:p>
        </p:txBody>
      </p:sp>
      <p:sp>
        <p:nvSpPr>
          <p:cNvPr id="4" name="CasellaDiTesto 3">
            <a:extLst>
              <a:ext uri="{FF2B5EF4-FFF2-40B4-BE49-F238E27FC236}">
                <a16:creationId xmlns:a16="http://schemas.microsoft.com/office/drawing/2014/main" id="{D465CA15-1DCC-F4B6-9ED2-14CE523E3728}"/>
              </a:ext>
            </a:extLst>
          </p:cNvPr>
          <p:cNvSpPr txBox="1"/>
          <p:nvPr/>
        </p:nvSpPr>
        <p:spPr>
          <a:xfrm>
            <a:off x="3840062" y="6307392"/>
            <a:ext cx="5119543" cy="338554"/>
          </a:xfrm>
          <a:prstGeom prst="rect">
            <a:avLst/>
          </a:prstGeom>
          <a:noFill/>
        </p:spPr>
        <p:txBody>
          <a:bodyPr wrap="none" rtlCol="0">
            <a:spAutoFit/>
          </a:bodyPr>
          <a:lstStyle/>
          <a:p>
            <a:r>
              <a:rPr lang="en-US" sz="1600" dirty="0" err="1"/>
              <a:t>Visaggi</a:t>
            </a:r>
            <a:r>
              <a:rPr lang="en-US" sz="1600" dirty="0"/>
              <a:t> PF et al. Diseases of the Esophagus (2024), 37, 1–12</a:t>
            </a:r>
          </a:p>
        </p:txBody>
      </p:sp>
      <p:pic>
        <p:nvPicPr>
          <p:cNvPr id="1026" name="Picture 2" descr="Group Decision-Making: How to Build Consensus &amp; Ensure You Are Change-Ready  — The Center Consulting Group">
            <a:extLst>
              <a:ext uri="{FF2B5EF4-FFF2-40B4-BE49-F238E27FC236}">
                <a16:creationId xmlns:a16="http://schemas.microsoft.com/office/drawing/2014/main" id="{42B9A970-1B03-C4B9-F882-CF33397B7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313" y="0"/>
            <a:ext cx="2495550" cy="142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80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E7F51B-490E-5C36-F5DB-B0D8AF06415F}"/>
              </a:ext>
            </a:extLst>
          </p:cNvPr>
          <p:cNvSpPr>
            <a:spLocks noGrp="1"/>
          </p:cNvSpPr>
          <p:nvPr>
            <p:ph type="title"/>
          </p:nvPr>
        </p:nvSpPr>
        <p:spPr>
          <a:xfrm>
            <a:off x="838200" y="22221"/>
            <a:ext cx="10515600" cy="1325563"/>
          </a:xfrm>
        </p:spPr>
        <p:txBody>
          <a:bodyPr>
            <a:normAutofit/>
          </a:bodyPr>
          <a:lstStyle/>
          <a:p>
            <a:r>
              <a:rPr lang="en-US" sz="3600" dirty="0">
                <a:effectLst>
                  <a:outerShdw blurRad="38100" dist="38100" dir="2700000" algn="tl">
                    <a:srgbClr val="000000">
                      <a:alpha val="43137"/>
                    </a:srgbClr>
                  </a:outerShdw>
                </a:effectLst>
                <a:latin typeface="+mn-lt"/>
              </a:rPr>
              <a:t>Statement 1</a:t>
            </a:r>
          </a:p>
        </p:txBody>
      </p:sp>
      <p:sp>
        <p:nvSpPr>
          <p:cNvPr id="3" name="Segnaposto contenuto 2">
            <a:extLst>
              <a:ext uri="{FF2B5EF4-FFF2-40B4-BE49-F238E27FC236}">
                <a16:creationId xmlns:a16="http://schemas.microsoft.com/office/drawing/2014/main" id="{AA70C588-CD67-7069-E221-88B827E82CF1}"/>
              </a:ext>
            </a:extLst>
          </p:cNvPr>
          <p:cNvSpPr>
            <a:spLocks noGrp="1"/>
          </p:cNvSpPr>
          <p:nvPr>
            <p:ph idx="1"/>
          </p:nvPr>
        </p:nvSpPr>
        <p:spPr>
          <a:xfrm>
            <a:off x="838200" y="1214438"/>
            <a:ext cx="10515600" cy="4597426"/>
          </a:xfrm>
        </p:spPr>
        <p:txBody>
          <a:bodyPr>
            <a:normAutofit/>
          </a:bodyPr>
          <a:lstStyle/>
          <a:p>
            <a:pPr algn="just"/>
            <a:r>
              <a:rPr lang="en-US" dirty="0"/>
              <a:t>In a meta-analysis on 594 patients, an association has been demonstrated between obesity and </a:t>
            </a:r>
            <a:r>
              <a:rPr lang="en-US" dirty="0">
                <a:solidFill>
                  <a:srgbClr val="C00000"/>
                </a:solidFill>
              </a:rPr>
              <a:t>reflux esophagitis </a:t>
            </a:r>
            <a:r>
              <a:rPr lang="en-US" dirty="0"/>
              <a:t>(OR=2.23, 95%CI:1.6 - 3.1, P=0.000), </a:t>
            </a:r>
            <a:r>
              <a:rPr lang="en-US" dirty="0">
                <a:solidFill>
                  <a:srgbClr val="C00000"/>
                </a:solidFill>
              </a:rPr>
              <a:t>erosive gastritis, gastric and duodenal ulcers </a:t>
            </a:r>
            <a:r>
              <a:rPr lang="en-US" dirty="0"/>
              <a:t>(OR=1.40, 95% CI:1.14–1.7, P=0.001)[1]</a:t>
            </a:r>
          </a:p>
          <a:p>
            <a:pPr algn="just"/>
            <a:r>
              <a:rPr lang="en-US" dirty="0"/>
              <a:t>In another meta-analysis, the pooled adjusted OR of </a:t>
            </a:r>
            <a:r>
              <a:rPr lang="en-US" dirty="0">
                <a:solidFill>
                  <a:srgbClr val="C00000"/>
                </a:solidFill>
              </a:rPr>
              <a:t>esophageal adenocarcinoma </a:t>
            </a:r>
            <a:r>
              <a:rPr lang="en-US" dirty="0"/>
              <a:t>for BMI of 25 or greater was 2.02 (95% CI:1.5–2.7; P=0.001), with a trend toward a dose–response relationship [2]</a:t>
            </a:r>
          </a:p>
          <a:p>
            <a:pPr algn="just"/>
            <a:r>
              <a:rPr lang="en-US" dirty="0"/>
              <a:t>A meta-analysis on 13,434 patients undergoing endoscopy prior to bariatric surgery, found a prevalence of </a:t>
            </a:r>
            <a:r>
              <a:rPr lang="en-US" dirty="0">
                <a:solidFill>
                  <a:srgbClr val="C00000"/>
                </a:solidFill>
              </a:rPr>
              <a:t>Barrett’s esophagus </a:t>
            </a:r>
            <a:r>
              <a:rPr lang="en-US" dirty="0"/>
              <a:t>of 0.9% (95% CI:0.7%–1.3%; P&lt;0.001)[3]</a:t>
            </a:r>
          </a:p>
          <a:p>
            <a:pPr algn="just"/>
            <a:endParaRPr lang="en-US" dirty="0"/>
          </a:p>
        </p:txBody>
      </p:sp>
      <p:sp>
        <p:nvSpPr>
          <p:cNvPr id="4" name="CasellaDiTesto 3">
            <a:extLst>
              <a:ext uri="{FF2B5EF4-FFF2-40B4-BE49-F238E27FC236}">
                <a16:creationId xmlns:a16="http://schemas.microsoft.com/office/drawing/2014/main" id="{61254726-AC8A-AABB-AABE-2464C98D5BD5}"/>
              </a:ext>
            </a:extLst>
          </p:cNvPr>
          <p:cNvSpPr txBox="1"/>
          <p:nvPr/>
        </p:nvSpPr>
        <p:spPr>
          <a:xfrm>
            <a:off x="3350280" y="5676738"/>
            <a:ext cx="5054653" cy="861774"/>
          </a:xfrm>
          <a:prstGeom prst="rect">
            <a:avLst/>
          </a:prstGeom>
          <a:noFill/>
        </p:spPr>
        <p:txBody>
          <a:bodyPr wrap="none" rtlCol="0">
            <a:spAutoFit/>
          </a:bodyPr>
          <a:lstStyle/>
          <a:p>
            <a:r>
              <a:rPr lang="en-US" sz="1600" dirty="0"/>
              <a:t>1.Kim HJ, et al J Gastroenterol Hepatol 2007;22(4):477–81.</a:t>
            </a:r>
          </a:p>
          <a:p>
            <a:r>
              <a:rPr lang="en-US" sz="1600" dirty="0"/>
              <a:t>2.Hampel H, et al. Ann Intern Med 2005;143(3):199–211.</a:t>
            </a:r>
          </a:p>
          <a:p>
            <a:r>
              <a:rPr lang="en-US" sz="1600" dirty="0"/>
              <a:t>3.Qumseya B, et al. Endoscopy 2020;52(7):537–47.</a:t>
            </a:r>
          </a:p>
        </p:txBody>
      </p:sp>
      <p:pic>
        <p:nvPicPr>
          <p:cNvPr id="4098" name="Picture 2" descr="Meta analisi: Cos'è e come si fa | QuestionPro">
            <a:extLst>
              <a:ext uri="{FF2B5EF4-FFF2-40B4-BE49-F238E27FC236}">
                <a16:creationId xmlns:a16="http://schemas.microsoft.com/office/drawing/2014/main" id="{FA056A60-F56D-553A-CC8E-4D5A65C35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150" y="22221"/>
            <a:ext cx="1847850" cy="109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0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4714-F560-F185-E64E-2DE72978AC4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5EEDAA2-3757-F37A-8414-2B571FD164EE}"/>
              </a:ext>
            </a:extLst>
          </p:cNvPr>
          <p:cNvSpPr>
            <a:spLocks noGrp="1"/>
          </p:cNvSpPr>
          <p:nvPr>
            <p:ph type="title"/>
          </p:nvPr>
        </p:nvSpPr>
        <p:spPr>
          <a:xfrm>
            <a:off x="838200" y="22221"/>
            <a:ext cx="10515600" cy="1325563"/>
          </a:xfrm>
        </p:spPr>
        <p:txBody>
          <a:bodyPr>
            <a:normAutofit/>
          </a:bodyPr>
          <a:lstStyle/>
          <a:p>
            <a:r>
              <a:rPr lang="en-US" sz="3600" dirty="0">
                <a:effectLst>
                  <a:outerShdw blurRad="38100" dist="38100" dir="2700000" algn="tl">
                    <a:srgbClr val="000000">
                      <a:alpha val="43137"/>
                    </a:srgbClr>
                  </a:outerShdw>
                </a:effectLst>
                <a:latin typeface="+mn-lt"/>
              </a:rPr>
              <a:t>Statement 1</a:t>
            </a:r>
          </a:p>
        </p:txBody>
      </p:sp>
      <p:sp>
        <p:nvSpPr>
          <p:cNvPr id="3" name="Segnaposto contenuto 2">
            <a:extLst>
              <a:ext uri="{FF2B5EF4-FFF2-40B4-BE49-F238E27FC236}">
                <a16:creationId xmlns:a16="http://schemas.microsoft.com/office/drawing/2014/main" id="{F3D4CE94-44EB-93F0-631B-2DA1BB1571F4}"/>
              </a:ext>
            </a:extLst>
          </p:cNvPr>
          <p:cNvSpPr>
            <a:spLocks noGrp="1"/>
          </p:cNvSpPr>
          <p:nvPr>
            <p:ph idx="1"/>
          </p:nvPr>
        </p:nvSpPr>
        <p:spPr>
          <a:xfrm>
            <a:off x="838200" y="1214438"/>
            <a:ext cx="10515600" cy="3419555"/>
          </a:xfrm>
        </p:spPr>
        <p:txBody>
          <a:bodyPr>
            <a:normAutofit/>
          </a:bodyPr>
          <a:lstStyle/>
          <a:p>
            <a:pPr algn="just"/>
            <a:r>
              <a:rPr lang="en-US" dirty="0"/>
              <a:t>A change in surgical management of candidates for bariatric surgery following EGDS has been reported in the range of 3.9% (95% CI: 3%–4.8%) to 20.6% (95% CI: 14.5%–28.2%)</a:t>
            </a:r>
          </a:p>
          <a:p>
            <a:pPr algn="just"/>
            <a:r>
              <a:rPr lang="en-US" dirty="0"/>
              <a:t>The proportion of medical management changes ranged from 0% to 70.2% in single studies and was mainly due to Helicobacter pylori (HP) eradication (76.4%) and medical therapy for gastritis or GERD (23.5%)</a:t>
            </a:r>
          </a:p>
        </p:txBody>
      </p:sp>
      <p:sp>
        <p:nvSpPr>
          <p:cNvPr id="4" name="CasellaDiTesto 3">
            <a:extLst>
              <a:ext uri="{FF2B5EF4-FFF2-40B4-BE49-F238E27FC236}">
                <a16:creationId xmlns:a16="http://schemas.microsoft.com/office/drawing/2014/main" id="{9990402D-6EF5-0D3F-F9EF-E52DBA1FCE26}"/>
              </a:ext>
            </a:extLst>
          </p:cNvPr>
          <p:cNvSpPr txBox="1"/>
          <p:nvPr/>
        </p:nvSpPr>
        <p:spPr>
          <a:xfrm>
            <a:off x="3355794" y="6107646"/>
            <a:ext cx="4900124" cy="338554"/>
          </a:xfrm>
          <a:prstGeom prst="rect">
            <a:avLst/>
          </a:prstGeom>
          <a:noFill/>
        </p:spPr>
        <p:txBody>
          <a:bodyPr wrap="none" rtlCol="0">
            <a:spAutoFit/>
          </a:bodyPr>
          <a:lstStyle/>
          <a:p>
            <a:r>
              <a:rPr lang="en-US" sz="1600" dirty="0"/>
              <a:t>Bennett S, et al. Surg </a:t>
            </a:r>
            <a:r>
              <a:rPr lang="en-US" sz="1600" dirty="0" err="1"/>
              <a:t>Obes</a:t>
            </a:r>
            <a:r>
              <a:rPr lang="en-US" sz="1600" dirty="0"/>
              <a:t> </a:t>
            </a:r>
            <a:r>
              <a:rPr lang="en-US" sz="1600" dirty="0" err="1"/>
              <a:t>Relat</a:t>
            </a:r>
            <a:r>
              <a:rPr lang="en-US" sz="1600" dirty="0"/>
              <a:t> Dis2016;12(5):1116–25.</a:t>
            </a:r>
          </a:p>
        </p:txBody>
      </p:sp>
      <p:pic>
        <p:nvPicPr>
          <p:cNvPr id="5" name="Picture 2" descr="Meta analisi: Cos'è e come si fa | QuestionPro">
            <a:extLst>
              <a:ext uri="{FF2B5EF4-FFF2-40B4-BE49-F238E27FC236}">
                <a16:creationId xmlns:a16="http://schemas.microsoft.com/office/drawing/2014/main" id="{A16A1112-EE55-DB15-7813-8E1A52BD6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150" y="22221"/>
            <a:ext cx="1847850" cy="109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6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619</TotalTime>
  <Words>2477</Words>
  <Application>Microsoft Macintosh PowerPoint</Application>
  <PresentationFormat>Widescreen</PresentationFormat>
  <Paragraphs>152</Paragraphs>
  <Slides>26</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Aptos</vt:lpstr>
      <vt:lpstr>Arial</vt:lpstr>
      <vt:lpstr>Calibri</vt:lpstr>
      <vt:lpstr>Calibri Light</vt:lpstr>
      <vt:lpstr>Helvetica</vt:lpstr>
      <vt:lpstr>1_Tema di Office</vt:lpstr>
      <vt:lpstr>Presentazione standard di PowerPoint</vt:lpstr>
      <vt:lpstr>Presentazione standard di PowerPoint</vt:lpstr>
      <vt:lpstr>Pre-Op Endoscopy - Background</vt:lpstr>
      <vt:lpstr>Most common pre-op endoscopy findings in obese </vt:lpstr>
      <vt:lpstr>Most common pre-op pathology findings in obese </vt:lpstr>
      <vt:lpstr>Presentazione standard di PowerPoint</vt:lpstr>
      <vt:lpstr>Statement 1</vt:lpstr>
      <vt:lpstr>Statement 1</vt:lpstr>
      <vt:lpstr>Statement 1</vt:lpstr>
      <vt:lpstr>Statement 2 </vt:lpstr>
      <vt:lpstr>Statement 2 </vt:lpstr>
      <vt:lpstr>Statement 2 </vt:lpstr>
      <vt:lpstr>Statement 7</vt:lpstr>
      <vt:lpstr>Statement 7</vt:lpstr>
      <vt:lpstr>Impact of pre-op Endoscopy</vt:lpstr>
      <vt:lpstr>A survey on pre-op Endoscopy</vt:lpstr>
      <vt:lpstr>A survey on pre-op Endoscopy</vt:lpstr>
      <vt:lpstr>Gastric sleeve &amp; Barrett</vt:lpstr>
      <vt:lpstr>Gastric sleeve &amp; Barrett</vt:lpstr>
      <vt:lpstr>How reliable is pre-sleeve endoscopy to characterize pathological features?</vt:lpstr>
      <vt:lpstr>Frequency of Clinically Significant Findings in the Surgical Pathology Specimen Following Laparoscopic Sleeve Gastrectomy and Concordance with Preoperative Endoscopy</vt:lpstr>
      <vt:lpstr>Pre-Op EGDS – High cost for low yield</vt:lpstr>
      <vt:lpstr>Pre-Op EGDS – High cost for low yield</vt:lpstr>
      <vt:lpstr>Pre-Op EGDS – High cost for low yield</vt:lpstr>
      <vt:lpstr>Take home messages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vito.annese@outlook.it</dc:creator>
  <cp:lastModifiedBy>vito.annese@outlook.it</cp:lastModifiedBy>
  <cp:revision>22</cp:revision>
  <dcterms:created xsi:type="dcterms:W3CDTF">2024-02-25T08:51:24Z</dcterms:created>
  <dcterms:modified xsi:type="dcterms:W3CDTF">2024-09-26T11:17:36Z</dcterms:modified>
</cp:coreProperties>
</file>